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spreadsheetml.sheet" Extension="xlsx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openxmlformats-officedocument.drawingml.chart+xml" PartName="/ppt/charts/chart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300" r:id="rId2"/>
    <p:sldId id="305" r:id="rId3"/>
    <p:sldId id="371" r:id="rId4"/>
    <p:sldId id="346" r:id="rId5"/>
    <p:sldId id="307" r:id="rId6"/>
    <p:sldId id="352" r:id="rId7"/>
    <p:sldId id="339" r:id="rId8"/>
    <p:sldId id="353" r:id="rId9"/>
    <p:sldId id="314" r:id="rId10"/>
    <p:sldId id="341" r:id="rId11"/>
    <p:sldId id="354" r:id="rId12"/>
    <p:sldId id="376" r:id="rId13"/>
    <p:sldId id="340" r:id="rId14"/>
    <p:sldId id="386" r:id="rId15"/>
    <p:sldId id="377" r:id="rId16"/>
    <p:sldId id="343" r:id="rId17"/>
    <p:sldId id="355" r:id="rId18"/>
    <p:sldId id="356" r:id="rId19"/>
    <p:sldId id="342" r:id="rId20"/>
    <p:sldId id="344" r:id="rId21"/>
    <p:sldId id="345" r:id="rId22"/>
    <p:sldId id="303" r:id="rId23"/>
    <p:sldId id="378" r:id="rId24"/>
    <p:sldId id="320" r:id="rId25"/>
    <p:sldId id="381" r:id="rId26"/>
    <p:sldId id="363" r:id="rId27"/>
    <p:sldId id="361" r:id="rId28"/>
    <p:sldId id="327" r:id="rId29"/>
    <p:sldId id="387" r:id="rId30"/>
    <p:sldId id="365" r:id="rId31"/>
    <p:sldId id="329" r:id="rId32"/>
    <p:sldId id="370" r:id="rId33"/>
    <p:sldId id="330" r:id="rId34"/>
    <p:sldId id="374" r:id="rId35"/>
    <p:sldId id="375" r:id="rId36"/>
    <p:sldId id="332" r:id="rId37"/>
    <p:sldId id="333" r:id="rId38"/>
    <p:sldId id="334" r:id="rId39"/>
    <p:sldId id="388" r:id="rId40"/>
    <p:sldId id="256" r:id="rId41"/>
    <p:sldId id="389" r:id="rId42"/>
    <p:sldId id="350" r:id="rId43"/>
    <p:sldId id="383" r:id="rId44"/>
    <p:sldId id="349" r:id="rId45"/>
    <p:sldId id="385" r:id="rId4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80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rts/_rels/chart1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_rels/chart2.xml.rels><?xml version="1.0" encoding="UTF-8" standalone="yes" ?><Relationships xmlns="http://schemas.openxmlformats.org/package/2006/relationships"><Relationship Id="rId1" Target="NULL" TargetMode="External" Type="http://schemas.openxmlformats.org/officeDocument/2006/relationships/oleObject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3"/>
      <c:hPercent val="81"/>
      <c:rotY val="44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1310116086235484E-2"/>
          <c:y val="8.0939947780678867E-2"/>
          <c:w val="0.53731343283582089"/>
          <c:h val="0.7310704960835511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одержание аппарата управления</c:v>
                </c:pt>
              </c:strCache>
            </c:strRef>
          </c:tx>
          <c:spPr>
            <a:solidFill>
              <a:schemeClr val="accent1"/>
            </a:solidFill>
            <a:ln w="19012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General</c:formatCode>
                <c:ptCount val="1"/>
                <c:pt idx="0">
                  <c:v>2270.4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дорожное хозяйство</c:v>
                </c:pt>
              </c:strCache>
            </c:strRef>
          </c:tx>
          <c:spPr>
            <a:solidFill>
              <a:schemeClr val="accent2"/>
            </a:solidFill>
            <a:ln w="19012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General</c:formatCode>
                <c:ptCount val="1"/>
                <c:pt idx="0">
                  <c:v>1598.5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культура</c:v>
                </c:pt>
              </c:strCache>
            </c:strRef>
          </c:tx>
          <c:spPr>
            <a:solidFill>
              <a:schemeClr val="hlink"/>
            </a:solidFill>
            <a:ln w="19012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  <c:pt idx="0">
                  <c:v>3307.8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благоустройство</c:v>
                </c:pt>
              </c:strCache>
            </c:strRef>
          </c:tx>
          <c:spPr>
            <a:solidFill>
              <a:schemeClr val="folHlink"/>
            </a:solidFill>
            <a:ln w="19012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Sheet1!$B$5:$B$5</c:f>
              <c:numCache>
                <c:formatCode>General</c:formatCode>
                <c:ptCount val="1"/>
                <c:pt idx="0">
                  <c:v>534.70000000000005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ПВУ</c:v>
                </c:pt>
              </c:strCache>
            </c:strRef>
          </c:tx>
          <c:spPr>
            <a:solidFill>
              <a:srgbClr val="FFFF00"/>
            </a:solidFill>
            <a:ln w="19012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Sheet1!$B$6:$B$6</c:f>
              <c:numCache>
                <c:formatCode>General</c:formatCode>
                <c:ptCount val="1"/>
                <c:pt idx="0">
                  <c:v>221.7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</c:strCache>
            </c:strRef>
          </c:tx>
          <c:spPr>
            <a:solidFill>
              <a:srgbClr val="FF0000"/>
            </a:solidFill>
            <a:ln w="19012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Sheet1!$B$7:$B$7</c:f>
              <c:numCache>
                <c:formatCode>General</c:formatCode>
                <c:ptCount val="1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47585920"/>
        <c:axId val="47587712"/>
        <c:axId val="0"/>
      </c:bar3DChart>
      <c:catAx>
        <c:axId val="4758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75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34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75877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7587712"/>
        <c:scaling>
          <c:orientation val="minMax"/>
        </c:scaling>
        <c:delete val="0"/>
        <c:axPos val="l"/>
        <c:majorGridlines>
          <c:spPr>
            <a:ln w="4753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75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534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47585920"/>
        <c:crosses val="autoZero"/>
        <c:crossBetween val="between"/>
      </c:valAx>
      <c:spPr>
        <a:noFill/>
        <a:ln w="38024">
          <a:noFill/>
        </a:ln>
      </c:spPr>
    </c:plotArea>
    <c:legend>
      <c:legendPos val="r"/>
      <c:legendEntry>
        <c:idx val="5"/>
        <c:delete val="1"/>
      </c:legendEntry>
      <c:layout>
        <c:manualLayout>
          <c:xMode val="edge"/>
          <c:yMode val="edge"/>
          <c:x val="0.64013266998341622"/>
          <c:y val="1.5665796344647522E-2"/>
          <c:w val="0.35986733001658378"/>
          <c:h val="0.95300261096605743"/>
        </c:manualLayout>
      </c:layout>
      <c:overlay val="0"/>
      <c:spPr>
        <a:noFill/>
        <a:ln w="4753">
          <a:solidFill>
            <a:schemeClr val="tx1"/>
          </a:solidFill>
          <a:prstDash val="solid"/>
        </a:ln>
      </c:spPr>
      <c:txPr>
        <a:bodyPr/>
        <a:lstStyle/>
        <a:p>
          <a:pPr>
            <a:defRPr sz="192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470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3"/>
      <c:hPercent val="51"/>
      <c:rotY val="44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2385428647261791E-2"/>
          <c:y val="2.8102591661968788E-2"/>
          <c:w val="0.90761457135273826"/>
          <c:h val="0.7819750491818691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женщин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1650</c:v>
                </c:pt>
                <c:pt idx="1">
                  <c:v>1676</c:v>
                </c:pt>
                <c:pt idx="2">
                  <c:v>1675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мужчин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1405</c:v>
                </c:pt>
                <c:pt idx="1">
                  <c:v>1423</c:v>
                </c:pt>
                <c:pt idx="2">
                  <c:v>1433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пенсионеров</c:v>
                </c:pt>
              </c:strCache>
            </c:strRef>
          </c:tx>
          <c:spPr>
            <a:solidFill>
              <a:schemeClr val="hlink"/>
            </a:solidFill>
            <a:ln w="19050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>
                  <c:v>633</c:v>
                </c:pt>
                <c:pt idx="1">
                  <c:v>632</c:v>
                </c:pt>
                <c:pt idx="2">
                  <c:v>644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несовершеннолетних</c:v>
                </c:pt>
              </c:strCache>
            </c:strRef>
          </c:tx>
          <c:spPr>
            <a:solidFill>
              <a:schemeClr val="folHlink"/>
            </a:solidFill>
            <a:ln w="19050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Sheet1!$B$5:$D$5</c:f>
              <c:numCache>
                <c:formatCode>General</c:formatCode>
                <c:ptCount val="3"/>
                <c:pt idx="0">
                  <c:v>744</c:v>
                </c:pt>
                <c:pt idx="1">
                  <c:v>747</c:v>
                </c:pt>
                <c:pt idx="2">
                  <c:v>769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многодетные семьи</c:v>
                </c:pt>
              </c:strCache>
            </c:strRef>
          </c:tx>
          <c:spPr>
            <a:solidFill>
              <a:srgbClr val="FFFF00"/>
            </a:solidFill>
            <a:ln w="19050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Sheet1!$B$6:$D$6</c:f>
              <c:numCache>
                <c:formatCode>General</c:formatCode>
                <c:ptCount val="3"/>
                <c:pt idx="0">
                  <c:v>36</c:v>
                </c:pt>
                <c:pt idx="1">
                  <c:v>39</c:v>
                </c:pt>
                <c:pt idx="2">
                  <c:v>47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родилось детей</c:v>
                </c:pt>
              </c:strCache>
            </c:strRef>
          </c:tx>
          <c:spPr>
            <a:solidFill>
              <a:srgbClr val="FF0000"/>
            </a:solidFill>
            <a:ln w="19050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Sheet1!$B$7:$D$7</c:f>
              <c:numCache>
                <c:formatCode>General</c:formatCode>
                <c:ptCount val="3"/>
                <c:pt idx="0">
                  <c:v>41</c:v>
                </c:pt>
                <c:pt idx="1">
                  <c:v>42</c:v>
                </c:pt>
                <c:pt idx="2">
                  <c:v>32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умерло жителей</c:v>
                </c:pt>
              </c:strCache>
            </c:strRef>
          </c:tx>
          <c:spPr>
            <a:solidFill>
              <a:srgbClr val="00FF00"/>
            </a:solidFill>
            <a:ln w="19050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Sheet1!$B$8:$D$8</c:f>
              <c:numCache>
                <c:formatCode>General</c:formatCode>
                <c:ptCount val="3"/>
                <c:pt idx="0">
                  <c:v>27</c:v>
                </c:pt>
                <c:pt idx="1">
                  <c:v>24</c:v>
                </c:pt>
                <c:pt idx="2">
                  <c:v>23</c:v>
                </c:pt>
              </c:numCache>
            </c:numRef>
          </c:val>
        </c:ser>
        <c:ser>
          <c:idx val="7"/>
          <c:order val="7"/>
          <c:tx>
            <c:strRef>
              <c:f>Sheet1!#ССЫЛКА!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rgbClr val="339966"/>
            </a:solidFill>
            <a:ln w="19050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48343808"/>
        <c:axId val="148349696"/>
        <c:axId val="0"/>
      </c:bar3DChart>
      <c:catAx>
        <c:axId val="148343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476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175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48349696"/>
        <c:crossesAt val="0"/>
        <c:auto val="1"/>
        <c:lblAlgn val="ctr"/>
        <c:lblOffset val="100"/>
        <c:tickLblSkip val="1"/>
        <c:tickMarkSkip val="1"/>
        <c:noMultiLvlLbl val="0"/>
      </c:catAx>
      <c:valAx>
        <c:axId val="148349696"/>
        <c:scaling>
          <c:orientation val="minMax"/>
        </c:scaling>
        <c:delete val="0"/>
        <c:axPos val="l"/>
        <c:majorGridlines>
          <c:spPr>
            <a:ln w="4762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76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175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48343808"/>
        <c:crosses val="autoZero"/>
        <c:crossBetween val="between"/>
      </c:valAx>
      <c:spPr>
        <a:noFill/>
        <a:ln w="38099">
          <a:noFill/>
        </a:ln>
      </c:spPr>
    </c:plotArea>
    <c:legend>
      <c:legendPos val="r"/>
      <c:legendEntry>
        <c:idx val="7"/>
        <c:delete val="1"/>
      </c:legendEntry>
      <c:layout>
        <c:manualLayout>
          <c:xMode val="edge"/>
          <c:yMode val="edge"/>
          <c:x val="1.5873015873015875E-3"/>
          <c:y val="0.8524511602077649"/>
          <c:w val="0.94761904761904781"/>
          <c:h val="0.14754883979223507"/>
        </c:manualLayout>
      </c:layout>
      <c:overlay val="0"/>
      <c:spPr>
        <a:noFill/>
        <a:ln w="4762">
          <a:solidFill>
            <a:schemeClr val="tx1"/>
          </a:solidFill>
          <a:prstDash val="solid"/>
        </a:ln>
      </c:spPr>
      <c:txPr>
        <a:bodyPr/>
        <a:lstStyle/>
        <a:p>
          <a:pPr>
            <a:defRPr sz="1927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700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2DECAF2-5974-486E-947A-BAF745746F23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E5595C4-F96D-4BF4-B25E-8039752127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531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3059" name="Номер слайда 3"/>
          <p:cNvSpPr txBox="1">
            <a:spLocks noGrp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D06332F-35C5-4BDB-91F8-F38392DE1989}" type="slidenum">
              <a:rPr lang="ru-RU" sz="1200">
                <a:latin typeface="Calibri" pitchFamily="34" charset="0"/>
              </a:rPr>
              <a:pPr algn="r"/>
              <a:t>22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B57DD-CD69-40B5-96F4-EF2E1800B128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1357F-07AD-4E48-A9BD-104A39B22A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466DF-62B7-46B3-B118-77793156F5CD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ABF58-D1E5-45FD-9D34-736DF663E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7514B-24EA-4C1B-A82A-88CE599EFB4C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34714-B24B-42D9-B9BB-46154FC9E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044A1-186B-436E-9E38-08AD65E9A5BA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37E70-EB0A-42CC-8F07-0186F560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33598-D974-49F2-876A-168733641558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8EA88-FA4A-494E-A119-266B77677F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44BEC-0162-487A-A7B6-CD55371A1368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FE3A0-A9FC-471D-BA51-1AF684639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24005-5214-464C-8EC4-1DE278FF3860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5DFC3-8A84-4F92-8A50-72049DAC9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5EF73-F8F4-4C6F-AB7C-A3ED7E3825C7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97F06-3E42-437F-B78D-16B592B4FF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7720D-E391-4AC7-9226-2F52FFBFBBD0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6A618-3844-43DC-8DCA-8A4CD8BC7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EF356-E855-4A2F-83E2-168CBE6F7707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FC040-EE63-4DA5-8F97-D68E8FF6CC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2FD4-C7AC-497E-B14A-6B55000030BA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3F3A6-D25D-4B1A-94D2-77C55C98D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FC273C-2B12-4856-B8A2-5049D5DB2027}" type="datetimeFigureOut">
              <a:rPr lang="ru-RU"/>
              <a:pPr>
                <a:defRPr/>
              </a:pPr>
              <a:t>03.02.2020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70F6E2-2D46-4B24-808A-171A14C1B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2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2.jpeg"/><Relationship Id="rId7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EDCCEA8-30E1-4E16-9CD0-B0A3A37536F1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0" y="2623572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/>
              <a:t>Ежегодный отчет </a:t>
            </a:r>
          </a:p>
          <a:p>
            <a:pPr algn="ctr"/>
            <a:r>
              <a:rPr lang="ru-RU" sz="2400" b="1" dirty="0"/>
              <a:t>главы Комсомольского сельского поселения</a:t>
            </a:r>
          </a:p>
          <a:p>
            <a:pPr algn="ctr"/>
            <a:r>
              <a:rPr lang="ru-RU" sz="2400" b="1" dirty="0"/>
              <a:t>Гулькевичского района</a:t>
            </a:r>
          </a:p>
          <a:p>
            <a:pPr algn="ctr"/>
            <a:r>
              <a:rPr lang="ru-RU" sz="2400" b="1" dirty="0"/>
              <a:t>о результатах своей деятельности </a:t>
            </a:r>
          </a:p>
          <a:p>
            <a:pPr algn="ctr"/>
            <a:r>
              <a:rPr lang="ru-RU" sz="2400" b="1" dirty="0"/>
              <a:t>и деятельности администрации </a:t>
            </a:r>
          </a:p>
          <a:p>
            <a:pPr algn="ctr"/>
            <a:r>
              <a:rPr lang="ru-RU" sz="2400" b="1" dirty="0"/>
              <a:t>Комсомольского сельского поселения</a:t>
            </a:r>
          </a:p>
          <a:p>
            <a:pPr algn="ctr"/>
            <a:r>
              <a:rPr lang="ru-RU" sz="2400" b="1" dirty="0"/>
              <a:t>Гулькевичского района за </a:t>
            </a:r>
            <a:r>
              <a:rPr lang="ru-RU" sz="2400" b="1" dirty="0" smtClean="0"/>
              <a:t>2019 год</a:t>
            </a:r>
            <a:endParaRPr lang="ru-RU" sz="2400" b="1" dirty="0"/>
          </a:p>
        </p:txBody>
      </p:sp>
      <p:pic>
        <p:nvPicPr>
          <p:cNvPr id="14339" name="Picture 2" descr="E:\1448670367_1448526605_1448292062_ptqk4xy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5286375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0"/>
            <a:ext cx="259556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89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715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дорожной деятельности в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Комсомольском сельском поселении </a:t>
            </a:r>
            <a:endParaRPr lang="ru-RU" sz="2400" b="1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417856F-5821-4A9E-B301-9FE24C82BA3B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5892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4" name="Rectangle 12"/>
          <p:cNvSpPr>
            <a:spLocks noChangeArrowheads="1"/>
          </p:cNvSpPr>
          <p:nvPr/>
        </p:nvSpPr>
        <p:spPr bwMode="auto">
          <a:xfrm>
            <a:off x="0" y="5226784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Мероприятия  по ремонту дорожного покрытия в гравийном исполнении</a:t>
            </a:r>
          </a:p>
          <a:p>
            <a:pPr algn="ctr"/>
            <a:r>
              <a:rPr lang="ru-RU" sz="2000" dirty="0"/>
              <a:t>п. Комсомольском пер. Восточный (протяженность </a:t>
            </a:r>
            <a:r>
              <a:rPr lang="ru-RU" sz="2000" dirty="0" smtClean="0"/>
              <a:t>0,2 км, </a:t>
            </a:r>
          </a:p>
          <a:p>
            <a:pPr algn="ctr"/>
            <a:r>
              <a:rPr lang="ru-RU" sz="2000" dirty="0" smtClean="0"/>
              <a:t>общая </a:t>
            </a:r>
            <a:r>
              <a:rPr lang="ru-RU" sz="2000" dirty="0"/>
              <a:t>сумма </a:t>
            </a:r>
            <a:r>
              <a:rPr lang="ru-RU" sz="2000" dirty="0" smtClean="0"/>
              <a:t>99,775 </a:t>
            </a:r>
            <a:r>
              <a:rPr lang="ru-RU" sz="2000" dirty="0"/>
              <a:t>руб.) и х. Тельман ул. Степная (протяженностью 0,492 </a:t>
            </a:r>
            <a:r>
              <a:rPr lang="ru-RU" sz="2000" dirty="0" smtClean="0"/>
              <a:t>км</a:t>
            </a:r>
            <a:r>
              <a:rPr lang="ru-RU" sz="2000" dirty="0"/>
              <a:t>, стоимость работ 99 419 руб.)</a:t>
            </a:r>
            <a:endParaRPr lang="ru-RU" sz="2000" dirty="0" smtClean="0"/>
          </a:p>
        </p:txBody>
      </p:sp>
      <p:pic>
        <p:nvPicPr>
          <p:cNvPr id="3" name="Picture 4" descr="F:\1 КРИСТИНА\Сессии 3 созыва\2019\63 сессия от 09.02.2019\фото\JR\IMG_20190202_214537.jpg"/>
          <p:cNvPicPr>
            <a:picLocks noChangeAspect="1" noChangeArrowheads="1"/>
          </p:cNvPicPr>
          <p:nvPr/>
        </p:nvPicPr>
        <p:blipFill>
          <a:blip r:embed="rId4" cstate="print"/>
          <a:srcRect l="18704"/>
          <a:stretch>
            <a:fillRect/>
          </a:stretch>
        </p:blipFill>
        <p:spPr bwMode="auto">
          <a:xfrm>
            <a:off x="0" y="1088517"/>
            <a:ext cx="4896506" cy="3384376"/>
          </a:xfrm>
          <a:prstGeom prst="rect">
            <a:avLst/>
          </a:prstGeom>
          <a:noFill/>
        </p:spPr>
      </p:pic>
      <p:pic>
        <p:nvPicPr>
          <p:cNvPr id="2050" name="Picture 2" descr="F:\16.08.2019\001 Мои документы\1 КРИСТИНА\Сессии 4 созыва\2020\отчетная сессия\Фотографии\Грейдирование\IMG-20191220-WA000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547" y="1052513"/>
            <a:ext cx="5201306" cy="390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5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589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89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715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дорожной деятельности в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Комсомольском сельском поселении </a:t>
            </a:r>
            <a:endParaRPr lang="ru-RU" sz="2400" b="1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417856F-5821-4A9E-B301-9FE24C82BA3B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5892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4" name="Rectangle 12"/>
          <p:cNvSpPr>
            <a:spLocks noChangeArrowheads="1"/>
          </p:cNvSpPr>
          <p:nvPr/>
        </p:nvSpPr>
        <p:spPr bwMode="auto">
          <a:xfrm>
            <a:off x="0" y="615011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/>
              <a:t>По просьбам жителей проведена отсыпка подъездного пути к зданию почты и подъездная площадка к кладбищу в х.Тельман.</a:t>
            </a:r>
            <a:endParaRPr lang="ru-RU" sz="2000" dirty="0"/>
          </a:p>
        </p:txBody>
      </p:sp>
      <p:pic>
        <p:nvPicPr>
          <p:cNvPr id="230401" name="Picture 1" descr="F:\1 КРИСТИНА\Сессии 3 созыва\2019\63 сессия от 09.02.2019\фото\IMG-20180413-WA0032.jpg"/>
          <p:cNvPicPr>
            <a:picLocks noChangeAspect="1" noChangeArrowheads="1"/>
          </p:cNvPicPr>
          <p:nvPr/>
        </p:nvPicPr>
        <p:blipFill>
          <a:blip r:embed="rId4" cstate="print"/>
          <a:srcRect b="15646"/>
          <a:stretch>
            <a:fillRect/>
          </a:stretch>
        </p:blipFill>
        <p:spPr bwMode="auto">
          <a:xfrm>
            <a:off x="0" y="1050032"/>
            <a:ext cx="4355976" cy="4899248"/>
          </a:xfrm>
          <a:prstGeom prst="rect">
            <a:avLst/>
          </a:prstGeom>
          <a:noFill/>
        </p:spPr>
      </p:pic>
      <p:pic>
        <p:nvPicPr>
          <p:cNvPr id="1026" name="Picture 2" descr="D:\001 Мои документы\1 КРИСТИНА\Сессии 3 созыва\2019\63 сессия от 09.02.2019\IMG-20190205-WA000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50032"/>
            <a:ext cx="4788024" cy="483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0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0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0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65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65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589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3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715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дорожной деятельности в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Комсомольском сельском поселении 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78C8B5D-02FE-453B-85D9-CDEF8F4F298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6916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8" name="Rectangle 12"/>
          <p:cNvSpPr>
            <a:spLocks noChangeArrowheads="1"/>
          </p:cNvSpPr>
          <p:nvPr/>
        </p:nvSpPr>
        <p:spPr bwMode="auto">
          <a:xfrm>
            <a:off x="-53752" y="621166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По </a:t>
            </a:r>
            <a:r>
              <a:rPr lang="ru-RU" dirty="0"/>
              <a:t>просьбам жителей </a:t>
            </a:r>
            <a:r>
              <a:rPr lang="ru-RU" dirty="0" err="1"/>
              <a:t>пос.Комсомольский</a:t>
            </a:r>
            <a:r>
              <a:rPr lang="ru-RU" dirty="0"/>
              <a:t> был </a:t>
            </a:r>
            <a:r>
              <a:rPr lang="ru-RU" dirty="0" smtClean="0"/>
              <a:t>установлен</a:t>
            </a:r>
          </a:p>
          <a:p>
            <a:pPr algn="ctr"/>
            <a:r>
              <a:rPr lang="ru-RU" dirty="0" smtClean="0"/>
              <a:t>остановочный </a:t>
            </a:r>
            <a:r>
              <a:rPr lang="ru-RU" dirty="0"/>
              <a:t>павильон на улице Комсомольская.</a:t>
            </a:r>
          </a:p>
        </p:txBody>
      </p:sp>
      <p:pic>
        <p:nvPicPr>
          <p:cNvPr id="1026" name="Picture 2" descr="F:\16.08.2019\001 Мои документы\1 КРИСТИНА\Сессии 4 созыва\2020\отчетная сессия\Фотографии\Остановка по ул. Комсомольской\20190607_15381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1" b="4752"/>
          <a:stretch/>
        </p:blipFill>
        <p:spPr bwMode="auto">
          <a:xfrm>
            <a:off x="0" y="1052512"/>
            <a:ext cx="9036496" cy="511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94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69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3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715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дорожной деятельности в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Комсомольском сельском поселении 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78C8B5D-02FE-453B-85D9-CDEF8F4F298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6916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8" name="Rectangle 12"/>
          <p:cNvSpPr>
            <a:spLocks noChangeArrowheads="1"/>
          </p:cNvSpPr>
          <p:nvPr/>
        </p:nvSpPr>
        <p:spPr bwMode="auto">
          <a:xfrm>
            <a:off x="15471" y="533858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2019 году был произведен ямочный ремонт дорожного полотна улиц в п. Комсомольском и х. Тельман, общей стоимостью работ - 197,56 тыс. руб. </a:t>
            </a:r>
          </a:p>
          <a:p>
            <a:r>
              <a:rPr lang="ru-RU" dirty="0"/>
              <a:t>Положены тротуары в п. Комсомольской по ул. Кочубея и х. Тельман по ул. Маяковского </a:t>
            </a:r>
            <a:r>
              <a:rPr lang="ru-RU" dirty="0" smtClean="0"/>
              <a:t>(общей протяженностью </a:t>
            </a:r>
            <a:r>
              <a:rPr lang="ru-RU" dirty="0"/>
              <a:t>537 </a:t>
            </a:r>
            <a:r>
              <a:rPr lang="ru-RU" dirty="0" smtClean="0"/>
              <a:t>м, </a:t>
            </a:r>
            <a:r>
              <a:rPr lang="ru-RU" dirty="0"/>
              <a:t>общая сумма 424,014 тыс. руб.).</a:t>
            </a:r>
          </a:p>
        </p:txBody>
      </p:sp>
      <p:pic>
        <p:nvPicPr>
          <p:cNvPr id="3074" name="Picture 2" descr="F:\16.08.2019\001 Мои документы\1 КРИСТИНА\Сессии 4 созыва\2020\отчетная сессия\Фотографии\Ямочный ремонт\IMG-20190619-WA000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7" r="11182" b="31314"/>
          <a:stretch/>
        </p:blipFill>
        <p:spPr bwMode="auto">
          <a:xfrm>
            <a:off x="1706507" y="1052513"/>
            <a:ext cx="5730985" cy="378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16.08.2019\001 Мои документы\1 КРИСТИНА\Сессии 4 созыва\2020\отчетная сессия\Фотографии\Тротуары\IMG-20190527-WA000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052513"/>
            <a:ext cx="385192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16.08.2019\001 Мои документы\1 КРИСТИНА\Сессии 4 созыва\2020\отчетная сессия\Фотографии\Тротуары\20190704_0910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4" y="1052513"/>
            <a:ext cx="5572055" cy="417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69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3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715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дорожной деятельности в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Комсомольском сельском поселении 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78C8B5D-02FE-453B-85D9-CDEF8F4F298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6916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8" name="Rectangle 12"/>
          <p:cNvSpPr>
            <a:spLocks noChangeArrowheads="1"/>
          </p:cNvSpPr>
          <p:nvPr/>
        </p:nvSpPr>
        <p:spPr bwMode="auto">
          <a:xfrm>
            <a:off x="-393" y="5927115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2019 </a:t>
            </a:r>
            <a:r>
              <a:rPr lang="ru-RU" dirty="0"/>
              <a:t>году проводились </a:t>
            </a:r>
            <a:r>
              <a:rPr lang="ru-RU" dirty="0" smtClean="0"/>
              <a:t>мероприятия </a:t>
            </a:r>
            <a:r>
              <a:rPr lang="ru-RU" dirty="0"/>
              <a:t>по обновлению пешеходных переходов, нанесению разметки, установке дорожных </a:t>
            </a:r>
            <a:r>
              <a:rPr lang="ru-RU" dirty="0" smtClean="0"/>
              <a:t>знаков. Установлен светофор Т-7 вблизи Д/С № 31</a:t>
            </a:r>
            <a:endParaRPr lang="ru-RU" dirty="0"/>
          </a:p>
        </p:txBody>
      </p:sp>
      <p:pic>
        <p:nvPicPr>
          <p:cNvPr id="154638" name="Picture 14" descr="IMG-20170817-WA0006"/>
          <p:cNvPicPr>
            <a:picLocks noChangeAspect="1" noChangeArrowheads="1"/>
          </p:cNvPicPr>
          <p:nvPr/>
        </p:nvPicPr>
        <p:blipFill rotWithShape="1">
          <a:blip r:embed="rId4" cstate="print"/>
          <a:srcRect t="8646"/>
          <a:stretch/>
        </p:blipFill>
        <p:spPr bwMode="auto">
          <a:xfrm>
            <a:off x="40550" y="1052513"/>
            <a:ext cx="5467554" cy="2434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39" name="Picture 15" descr="IMG-20170504-WA0004"/>
          <p:cNvPicPr>
            <a:picLocks noChangeAspect="1" noChangeArrowheads="1"/>
          </p:cNvPicPr>
          <p:nvPr/>
        </p:nvPicPr>
        <p:blipFill>
          <a:blip r:embed="rId5" cstate="print"/>
          <a:srcRect l="23230" t="1122" r="44227"/>
          <a:stretch>
            <a:fillRect/>
          </a:stretch>
        </p:blipFill>
        <p:spPr bwMode="auto">
          <a:xfrm>
            <a:off x="5508104" y="1052736"/>
            <a:ext cx="3635896" cy="5135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40" name="Picture 16" descr="квнек0503_1018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93" y="3495783"/>
            <a:ext cx="5473179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16.08.2019\001 Мои документы\1 КРИСТИНА\Сессии 4 созыва\2020\отчетная сессия\Фотографии\IMG-20200129-WA004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611" y="1195683"/>
            <a:ext cx="6308577" cy="473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37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4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4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4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4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4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4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69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13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715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Реализация </a:t>
            </a: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программы «Городская </a:t>
            </a: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среда»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78C8B5D-02FE-453B-85D9-CDEF8F4F298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6916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18" name="Rectangle 12"/>
          <p:cNvSpPr>
            <a:spLocks noChangeArrowheads="1"/>
          </p:cNvSpPr>
          <p:nvPr/>
        </p:nvSpPr>
        <p:spPr bwMode="auto">
          <a:xfrm>
            <a:off x="-393" y="592711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3" descr="F:\16.08.2019\001 Мои документы\1 КРИСТИНА\Сессии 4 созыва\2020\отчетная сессия\2020-01-28_08-42-3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66" b="14535"/>
          <a:stretch/>
        </p:blipFill>
        <p:spPr bwMode="auto">
          <a:xfrm>
            <a:off x="-17417" y="1040330"/>
            <a:ext cx="9164005" cy="581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012159" y="2640743"/>
            <a:ext cx="313442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рамках реализации программы «Формирование комфортной городской среды» подготовлен и согласован с департаментом архитектуры Краснодарского края </a:t>
            </a:r>
            <a:r>
              <a:rPr lang="ru-RU" dirty="0" smtClean="0"/>
              <a:t>дизайн-проект </a:t>
            </a:r>
            <a:r>
              <a:rPr lang="ru-RU" dirty="0"/>
              <a:t>«Благоустройство дворовой территории расположенной по адресу: пос. Комсомольский, ул. Кирова, д.1А, 1Б», в настоящий момент проводится государственная экспертиза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65244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6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6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691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F257873-8E97-45AB-837D-F857DA9CF4A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7938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39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28750" y="0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Благоустройство 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территории Комсомольского  сельского  поселения</a:t>
            </a:r>
            <a:r>
              <a:rPr lang="ru-RU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322886" y="5445224"/>
            <a:ext cx="4821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течение года проводились субботники по благоустройству и наведению санитарного порядка территорий. </a:t>
            </a:r>
            <a:r>
              <a:rPr lang="ru-RU" dirty="0"/>
              <a:t>Не однократно производилась уборка кладбища х. Тельман.</a:t>
            </a:r>
          </a:p>
        </p:txBody>
      </p:sp>
      <p:pic>
        <p:nvPicPr>
          <p:cNvPr id="1026" name="Picture 2" descr="F:\16.08.2019\001 Мои документы\1 КРИСТИНА\Сессии 4 созыва\2020\отчетная сессия\Фотографии\новые фото тос\IMG_20190620_09313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2" b="22144"/>
          <a:stretch/>
        </p:blipFill>
        <p:spPr bwMode="auto">
          <a:xfrm>
            <a:off x="-34800" y="1052513"/>
            <a:ext cx="5712270" cy="361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16.08.2019\001 Мои документы\1 КРИСТИНА\Сессии 4 созыва\2020\отчетная сессия\Фотографии\новые фото тос\IMG_20190930_09393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774" y="1113241"/>
            <a:ext cx="5196258" cy="389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16.08.2019\001 Мои документы\1 КРИСТИНА\Сессии 3 созыва\2019\64 сессия от 18.02.2019\фото\BNTG2960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8" r="32584" b="11506"/>
          <a:stretch/>
        </p:blipFill>
        <p:spPr bwMode="auto">
          <a:xfrm>
            <a:off x="-34801" y="1052513"/>
            <a:ext cx="4357687" cy="582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F257873-8E97-45AB-837D-F857DA9CF4A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7938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939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28750" y="0"/>
            <a:ext cx="8001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Благоустройство 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территории Комсомольского  сельского  поселения</a:t>
            </a:r>
            <a:r>
              <a:rPr lang="ru-RU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" name="Picture 1" descr="F:\1 КРИСТИНА\Сессии 3 созыва\2019\63 сессия от 09.02.2019\фото\JR\IMG_20190202_214605.jpg"/>
          <p:cNvPicPr>
            <a:picLocks noChangeAspect="1" noChangeArrowheads="1"/>
          </p:cNvPicPr>
          <p:nvPr/>
        </p:nvPicPr>
        <p:blipFill>
          <a:blip r:embed="rId4" cstate="print"/>
          <a:srcRect b="48528"/>
          <a:stretch>
            <a:fillRect/>
          </a:stretch>
        </p:blipFill>
        <p:spPr bwMode="auto">
          <a:xfrm>
            <a:off x="4035037" y="1052513"/>
            <a:ext cx="5036325" cy="345638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501317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Активно принимали участие в субботниках не только сотрудники администрации, культуры, но и жители поселения, а также сотрудники школ и детских садов.</a:t>
            </a:r>
            <a:endParaRPr lang="ru-RU" dirty="0"/>
          </a:p>
        </p:txBody>
      </p:sp>
      <p:pic>
        <p:nvPicPr>
          <p:cNvPr id="2050" name="Picture 2" descr="F:\16.08.2019\001 Мои документы\1 КРИСТИНА\Сессии 3 созыва\2019\64 сессия от 18.02.2019\фото\IMG_6648-20-07-18-02-00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89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16.08.2019\001 Мои документы\1 КРИСТИНА\Сессии 4 созыва\2020\отчетная сессия\Фотографии\новые фото тос\IMG_20190828_095407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7"/>
          <a:stretch/>
        </p:blipFill>
        <p:spPr bwMode="auto">
          <a:xfrm>
            <a:off x="4572000" y="1346301"/>
            <a:ext cx="4530864" cy="551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1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 flipH="1">
            <a:off x="428625" y="1010354"/>
            <a:ext cx="87153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/>
            <a:r>
              <a:rPr lang="ru-RU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/>
              <a:t>Сотрудниками МКУ Комсомольского сельского поселения обкашивались обочины дорог, уничтожалась амброзия, проводились рейды по выявлению и уничтожению </a:t>
            </a:r>
            <a:r>
              <a:rPr lang="ru-RU" dirty="0" err="1" smtClean="0"/>
              <a:t>наркосодержащей</a:t>
            </a:r>
            <a:r>
              <a:rPr lang="ru-RU" dirty="0" smtClean="0"/>
              <a:t>   растительности (всего за год было проведено 23 рейда,  выявлено и уничтожено 4701 кустов). </a:t>
            </a: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76375" y="188913"/>
            <a:ext cx="7234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Благоустройство 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территории Комсомольского  сельского  поселения</a:t>
            </a:r>
            <a:endParaRPr lang="ru-RU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E60ACD1-7AF3-43A2-B343-F8ACF200776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8965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354" name="Picture 2" descr="F:\1 КРИСТИНА\Сессии 3 созыва\2019\63 сессия от 09.02.2019\фото конопля\IMG_5898-29-06-18-03-1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6000"/>
            <a:ext cx="4355976" cy="4572000"/>
          </a:xfrm>
          <a:prstGeom prst="rect">
            <a:avLst/>
          </a:prstGeom>
          <a:noFill/>
        </p:spPr>
      </p:pic>
      <p:pic>
        <p:nvPicPr>
          <p:cNvPr id="228355" name="Picture 3" descr="F:\1 КРИСТИНА\Сессии 3 созыва\2019\63 сессия от 09.02.2019\фото конопля\IMG_5906-29-06-18-03-12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286000"/>
            <a:ext cx="4572000" cy="4572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1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8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8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8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1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 flipH="1">
            <a:off x="428625" y="1152525"/>
            <a:ext cx="87153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/>
            <a:r>
              <a:rPr lang="ru-RU" sz="16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>
                <a:ea typeface="Calibri" pitchFamily="34" charset="0"/>
                <a:cs typeface="Times New Roman" pitchFamily="18" charset="0"/>
              </a:rPr>
              <a:t>В течение весенне-летнего периода осуществлялась обработка территории поселения от кровососущих насекомых как силами СЭС, так и силами МКУ Комсомольского сельского поселения.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76375" y="188913"/>
            <a:ext cx="7234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Благоустройство 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территории Комсомольского  сельского  поселения</a:t>
            </a:r>
            <a:endParaRPr lang="ru-RU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E60ACD1-7AF3-43A2-B343-F8ACF200776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8965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2819" name="Picture 3" descr="F:\1 КРИСТИНА\Сессии 3 созыва\2019\63 сессия от 09.02.2019\фото\JR\IMG_20190202_2148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60" y="2058853"/>
            <a:ext cx="4552728" cy="3414546"/>
          </a:xfrm>
          <a:prstGeom prst="rect">
            <a:avLst/>
          </a:prstGeom>
          <a:noFill/>
        </p:spPr>
      </p:pic>
      <p:pic>
        <p:nvPicPr>
          <p:cNvPr id="162820" name="Picture 4" descr="F:\1 КРИСТИНА\Сессии 3 созыва\2019\63 сессия от 09.02.2019\фото\JR\IMG_20190202_214837.jpg"/>
          <p:cNvPicPr>
            <a:picLocks noChangeAspect="1" noChangeArrowheads="1"/>
          </p:cNvPicPr>
          <p:nvPr/>
        </p:nvPicPr>
        <p:blipFill>
          <a:blip r:embed="rId5" cstate="print"/>
          <a:srcRect l="20814"/>
          <a:stretch>
            <a:fillRect/>
          </a:stretch>
        </p:blipFill>
        <p:spPr bwMode="auto">
          <a:xfrm>
            <a:off x="4572000" y="2527671"/>
            <a:ext cx="4572000" cy="43303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28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2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28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2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47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643062" y="12795"/>
            <a:ext cx="72151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Представительный орган 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– Совет  </a:t>
            </a:r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Комсомольского сельского 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поселения </a:t>
            </a:r>
            <a:r>
              <a:rPr lang="ru-RU" sz="2400" b="1" dirty="0" err="1" smtClean="0">
                <a:solidFill>
                  <a:srgbClr val="002060"/>
                </a:solidFill>
                <a:cs typeface="Times New Roman" pitchFamily="18" charset="0"/>
              </a:rPr>
              <a:t>Гулькевичского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 района</a:t>
            </a:r>
            <a:endParaRPr lang="ru-RU" sz="24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011863" y="60928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6813228-E255-4A79-BAB7-4B4CBACD7A7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450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-44537" y="5643563"/>
            <a:ext cx="92525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208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Представительный орган - Совет Комсомольского сельского поселения 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Гулькевичского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района, который состоит из девяти человек.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208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Исполняет полномочия председателя Совета  Матвиенко Анатолий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Николаевич.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indent="449263" algn="just" eaLnBrk="0" hangingPunct="0">
              <a:tabLst>
                <a:tab pos="13208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/>
              <a:t>В</a:t>
            </a:r>
            <a:r>
              <a:rPr lang="ru-RU" dirty="0" smtClean="0"/>
              <a:t> 2019 </a:t>
            </a:r>
            <a:r>
              <a:rPr lang="ru-RU" dirty="0"/>
              <a:t>году проведено </a:t>
            </a:r>
            <a:r>
              <a:rPr lang="ru-RU" dirty="0" smtClean="0"/>
              <a:t>14 </a:t>
            </a:r>
            <a:r>
              <a:rPr lang="ru-RU" dirty="0"/>
              <a:t>заседаний,  на которых было принято </a:t>
            </a:r>
            <a:r>
              <a:rPr lang="ru-RU" dirty="0" smtClean="0"/>
              <a:t>55 решений</a:t>
            </a:r>
            <a:r>
              <a:rPr lang="ru-RU" dirty="0"/>
              <a:t>.</a:t>
            </a:r>
          </a:p>
        </p:txBody>
      </p:sp>
      <p:pic>
        <p:nvPicPr>
          <p:cNvPr id="1026" name="Picture 2" descr="D:\001 Мои документы\1 КРИСТИНА\Сессии 3 созыва\2019\63 сессия от 09.02.2019\мои\IMG_20180920_15230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3" b="4266"/>
          <a:stretch/>
        </p:blipFill>
        <p:spPr bwMode="auto">
          <a:xfrm>
            <a:off x="896104" y="1079969"/>
            <a:ext cx="7249359" cy="446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5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A297AAE-439E-454D-8BB5-C7C92F7001E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75656" y="110757"/>
            <a:ext cx="756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cs typeface="Times New Roman" pitchFamily="18" charset="0"/>
              </a:rPr>
              <a:t>Работа административной комиссии и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cs typeface="Times New Roman" pitchFamily="18" charset="0"/>
              </a:rPr>
              <a:t>Совета профилактики</a:t>
            </a:r>
            <a:endParaRPr lang="ru-RU" sz="2400" b="1" dirty="0">
              <a:solidFill>
                <a:srgbClr val="000099"/>
              </a:solidFill>
              <a:cs typeface="Times New Roman" pitchFamily="18" charset="0"/>
            </a:endParaRPr>
          </a:p>
        </p:txBody>
      </p:sp>
      <p:pic>
        <p:nvPicPr>
          <p:cNvPr id="169988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991" name="Rectangle 17"/>
          <p:cNvSpPr>
            <a:spLocks noChangeArrowheads="1"/>
          </p:cNvSpPr>
          <p:nvPr/>
        </p:nvSpPr>
        <p:spPr bwMode="auto">
          <a:xfrm>
            <a:off x="0" y="586887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dirty="0" smtClean="0"/>
              <a:t>За 2019 год на заседаниях административной комиссии рассмотрено 80 дел.</a:t>
            </a:r>
          </a:p>
          <a:p>
            <a:pPr algn="ctr"/>
            <a:r>
              <a:rPr lang="ru-RU" dirty="0" smtClean="0"/>
              <a:t>Проведено </a:t>
            </a:r>
            <a:r>
              <a:rPr lang="ru-RU" dirty="0"/>
              <a:t>12 </a:t>
            </a:r>
            <a:r>
              <a:rPr lang="ru-RU" dirty="0" smtClean="0"/>
              <a:t>заседаний Совета профилактики и 24 </a:t>
            </a:r>
            <a:r>
              <a:rPr lang="ru-RU" dirty="0"/>
              <a:t>профилактических </a:t>
            </a:r>
            <a:r>
              <a:rPr lang="ru-RU" dirty="0" smtClean="0"/>
              <a:t>бесед.</a:t>
            </a:r>
          </a:p>
        </p:txBody>
      </p:sp>
      <p:pic>
        <p:nvPicPr>
          <p:cNvPr id="161793" name="Picture 1" descr="F:\1 КРИСТИНА\Сессии 3 созыва\2019\63 сессия от 09.02.2019\мои\IMG_20181115_134450.jpg"/>
          <p:cNvPicPr>
            <a:picLocks noChangeAspect="1" noChangeArrowheads="1"/>
          </p:cNvPicPr>
          <p:nvPr/>
        </p:nvPicPr>
        <p:blipFill>
          <a:blip r:embed="rId4" cstate="print"/>
          <a:srcRect r="12192"/>
          <a:stretch>
            <a:fillRect/>
          </a:stretch>
        </p:blipFill>
        <p:spPr bwMode="auto">
          <a:xfrm>
            <a:off x="0" y="1052736"/>
            <a:ext cx="4788024" cy="4089648"/>
          </a:xfrm>
          <a:prstGeom prst="rect">
            <a:avLst/>
          </a:prstGeom>
          <a:noFill/>
        </p:spPr>
      </p:pic>
      <p:pic>
        <p:nvPicPr>
          <p:cNvPr id="3074" name="Picture 2" descr="F:\16.08.2019\001 Мои документы\1 КРИСТИНА\Сессии 3 созыва\2019\64 сессия от 18.02.2019\мои\IMG_20190226_090645-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41" t="10981" b="4948"/>
          <a:stretch/>
        </p:blipFill>
        <p:spPr bwMode="auto">
          <a:xfrm>
            <a:off x="4636147" y="1052513"/>
            <a:ext cx="4507853" cy="473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99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9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17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61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1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999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A143073-17D1-4663-813B-D7C7B3B15CCE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59752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53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8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54" name="Прямоугольник 6"/>
          <p:cNvSpPr>
            <a:spLocks noChangeArrowheads="1"/>
          </p:cNvSpPr>
          <p:nvPr/>
        </p:nvSpPr>
        <p:spPr bwMode="auto">
          <a:xfrm>
            <a:off x="1692275" y="188913"/>
            <a:ext cx="74517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Динамика численности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Комсомольского сельского  поселения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9043155"/>
              </p:ext>
            </p:extLst>
          </p:nvPr>
        </p:nvGraphicFramePr>
        <p:xfrm>
          <a:off x="50800" y="526256"/>
          <a:ext cx="9042400" cy="6280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3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4" name="Rectangle 13"/>
          <p:cNvSpPr>
            <a:spLocks noGrp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</a:rPr>
              <a:t>Инфраструктура </a:t>
            </a:r>
            <a:endParaRPr lang="ru-RU" dirty="0" smtClean="0"/>
          </a:p>
        </p:txBody>
      </p:sp>
      <p:sp>
        <p:nvSpPr>
          <p:cNvPr id="172035" name="Rectangle 14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47DF82D-7EF0-45C0-B251-A6810746C052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72037" name="TextBox 6"/>
          <p:cNvSpPr txBox="1">
            <a:spLocks noChangeArrowheads="1"/>
          </p:cNvSpPr>
          <p:nvPr/>
        </p:nvSpPr>
        <p:spPr bwMode="auto">
          <a:xfrm>
            <a:off x="2143125" y="4714875"/>
            <a:ext cx="3929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2" name="Содержимое 8" descr="SDC1301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813739" y="3714728"/>
            <a:ext cx="4330261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2040" name="Picture 2" descr="Комсомольское СП-10г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2" name="Picture 2" descr="C:\Users\Куриленко\Downloads\IMG_995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1052736"/>
            <a:ext cx="4427984" cy="295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5" name="Picture 15" descr="IMG-20150826-WA0003"/>
          <p:cNvPicPr>
            <a:picLocks noChangeAspect="1" noChangeArrowheads="1"/>
          </p:cNvPicPr>
          <p:nvPr/>
        </p:nvPicPr>
        <p:blipFill>
          <a:blip r:embed="rId7" cstate="print"/>
          <a:srcRect l="-10383" b="-20614"/>
          <a:stretch>
            <a:fillRect/>
          </a:stretch>
        </p:blipFill>
        <p:spPr bwMode="auto">
          <a:xfrm>
            <a:off x="-540568" y="4149080"/>
            <a:ext cx="5112568" cy="3354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05" name="Picture 1" descr="F:\1 КРИСТИНА\Сессии 3 созыва\2019\63 сессия от 09.02.2019\фото\DBMU1151.JPG"/>
          <p:cNvPicPr>
            <a:picLocks noChangeAspect="1" noChangeArrowheads="1"/>
          </p:cNvPicPr>
          <p:nvPr/>
        </p:nvPicPr>
        <p:blipFill>
          <a:blip r:embed="rId8" cstate="print"/>
          <a:srcRect l="21156" b="18682"/>
          <a:stretch>
            <a:fillRect/>
          </a:stretch>
        </p:blipFill>
        <p:spPr bwMode="auto">
          <a:xfrm>
            <a:off x="0" y="980728"/>
            <a:ext cx="4830600" cy="33123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6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6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6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6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5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1FF24D4-DC5D-477C-B3F5-4EC35083BC1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16013" y="0"/>
            <a:ext cx="7670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/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О</a:t>
            </a: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рганизации досуга и обеспечени</a:t>
            </a:r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е</a:t>
            </a:r>
            <a:r>
              <a:rPr lang="ru-RU" sz="2400" b="1" dirty="0">
                <a:solidFill>
                  <a:srgbClr val="002060"/>
                </a:solidFill>
              </a:rPr>
              <a:t> жителей поселения услугами организации культуры</a:t>
            </a:r>
            <a:endParaRPr lang="ru-RU" sz="2400" b="1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175108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F:\16.08.2019\001 Мои документы\1 КРИСТИНА\Сессии 4 созыва\2020\отчетная сессия\Фото 2019\IMG_20200124_10483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7"/>
          <a:stretch/>
        </p:blipFill>
        <p:spPr bwMode="auto">
          <a:xfrm>
            <a:off x="0" y="2123752"/>
            <a:ext cx="5556913" cy="473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:\16.08.2019\001 Мои документы\1 КРИСТИНА\Сессии 4 созыва\2020\отчетная сессия\Фото 2019\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835" y="2718916"/>
            <a:ext cx="6208626" cy="4139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:\16.08.2019\001 Мои документы\1 КРИСТИНА\Сессии 4 созыва\2020\отчетная сессия\Фото 2019\IMG_20200124_10565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2792"/>
            <a:ext cx="5803703" cy="435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F:\16.08.2019\001 Мои документы\1 КРИСТИНА\Сессии 4 созыва\2020\отчетная сессия\Фото 2019\IMG_20200124_110613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20514" b="21768"/>
          <a:stretch/>
        </p:blipFill>
        <p:spPr bwMode="auto">
          <a:xfrm>
            <a:off x="3036843" y="1032792"/>
            <a:ext cx="6107157" cy="488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F:\16.08.2019\001 Мои документы\1 КРИСТИНА\Сессии 4 созыва\2020\отчетная сессия\Фото 2019\IMG_20200124_111304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0" t="20142" r="13280" b="18548"/>
          <a:stretch/>
        </p:blipFill>
        <p:spPr bwMode="auto">
          <a:xfrm>
            <a:off x="542405" y="1053745"/>
            <a:ext cx="8244408" cy="580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2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29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1F44CD9-7C9E-4257-8213-9350E8BC411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16013" y="0"/>
            <a:ext cx="7670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/>
            <a:r>
              <a:rPr lang="ru-RU" sz="2400" b="1">
                <a:solidFill>
                  <a:srgbClr val="002060"/>
                </a:solidFill>
                <a:cs typeface="Times New Roman" pitchFamily="18" charset="0"/>
              </a:rPr>
              <a:t>О</a:t>
            </a:r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рганизации досуга и обеспечени</a:t>
            </a:r>
            <a:r>
              <a:rPr lang="ru-RU" sz="2400" b="1">
                <a:solidFill>
                  <a:srgbClr val="002060"/>
                </a:solidFill>
                <a:cs typeface="Times New Roman" pitchFamily="18" charset="0"/>
              </a:rPr>
              <a:t>е</a:t>
            </a:r>
            <a:r>
              <a:rPr lang="ru-RU" sz="2400" b="1">
                <a:solidFill>
                  <a:srgbClr val="002060"/>
                </a:solidFill>
              </a:rPr>
              <a:t> жителей поселения услугами организации культуры</a:t>
            </a:r>
            <a:endParaRPr lang="ru-RU" sz="2400" b="1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176132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2210" name="Picture 2" descr="F:\1 КРИСТИНА\Сессии 3 созыва\2019\63 сессия от 09.02.2019\фото\CWMT3624.JPG"/>
          <p:cNvPicPr>
            <a:picLocks noChangeAspect="1" noChangeArrowheads="1"/>
          </p:cNvPicPr>
          <p:nvPr/>
        </p:nvPicPr>
        <p:blipFill>
          <a:blip r:embed="rId4" cstate="print"/>
          <a:srcRect t="24436"/>
          <a:stretch>
            <a:fillRect/>
          </a:stretch>
        </p:blipFill>
        <p:spPr bwMode="auto">
          <a:xfrm>
            <a:off x="0" y="1052736"/>
            <a:ext cx="9144000" cy="4509120"/>
          </a:xfrm>
          <a:prstGeom prst="rect">
            <a:avLst/>
          </a:prstGeom>
          <a:noFill/>
        </p:spPr>
      </p:pic>
      <p:pic>
        <p:nvPicPr>
          <p:cNvPr id="8" name="Picture 3" descr="F:\1 КРИСТИНА\Сессии 3 созыва\2019\63 сессия от 09.02.2019\фото\BXXO38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991" y="1745432"/>
            <a:ext cx="9089009" cy="51125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22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05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1FF24D4-DC5D-477C-B3F5-4EC35083BC1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16013" y="0"/>
            <a:ext cx="7670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/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О</a:t>
            </a:r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рганизации досуга и обеспечени</a:t>
            </a:r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е</a:t>
            </a:r>
            <a:r>
              <a:rPr lang="ru-RU" sz="2400" b="1" dirty="0">
                <a:solidFill>
                  <a:srgbClr val="002060"/>
                </a:solidFill>
              </a:rPr>
              <a:t> жителей поселения услугами организации культуры</a:t>
            </a:r>
            <a:endParaRPr lang="ru-RU" sz="2400" b="1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175108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F:\16.08.2019\001 Мои документы\1 КРИСТИНА\Сессии 4 созыва\2020\отчетная сессия\Фото 2019\IMG_20200124_11005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7"/>
          <a:stretch/>
        </p:blipFill>
        <p:spPr bwMode="auto">
          <a:xfrm>
            <a:off x="693625" y="1041366"/>
            <a:ext cx="7949507" cy="581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16.08.2019\001 Мои документы\1 КРИСТИНА\Сессии 4 созыва\2020\отчетная сессия\Фото 2019\IMG_20200124_11104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6483301" cy="48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F:\16.08.2019\001 Мои документы\1 КРИСТИНА\Сессии 4 созыва\2020\отчетная сессия\Фото 2019\IMG_20200124_11101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418" y="1556106"/>
            <a:ext cx="7084483" cy="531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2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7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187450" y="214313"/>
            <a:ext cx="76708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и осуществление мероприятий по работе с детьми и молодежью в поселении</a:t>
            </a:r>
            <a:endParaRPr lang="ru-RU" sz="240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2848FC4-D13C-4573-B50A-EF9EDD940A4B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26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78180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23" name="Picture 3" descr="F:\1 КРИСТИНА\Сессии 3 созыва\2019\63 сессия от 09.02.2019\фото\IMG_9149.JPG"/>
          <p:cNvPicPr>
            <a:picLocks noChangeAspect="1" noChangeArrowheads="1"/>
          </p:cNvPicPr>
          <p:nvPr/>
        </p:nvPicPr>
        <p:blipFill>
          <a:blip r:embed="rId4" cstate="print"/>
          <a:srcRect r="16483"/>
          <a:stretch>
            <a:fillRect/>
          </a:stretch>
        </p:blipFill>
        <p:spPr bwMode="auto">
          <a:xfrm>
            <a:off x="4443568" y="2636912"/>
            <a:ext cx="4700432" cy="4221088"/>
          </a:xfrm>
          <a:prstGeom prst="rect">
            <a:avLst/>
          </a:prstGeom>
          <a:noFill/>
        </p:spPr>
      </p:pic>
      <p:pic>
        <p:nvPicPr>
          <p:cNvPr id="235524" name="Picture 4" descr="F:\1 КРИСТИНА\Сессии 3 созыва\2019\63 сессия от 09.02.2019\фото\IMG_9145.JPG"/>
          <p:cNvPicPr>
            <a:picLocks noChangeAspect="1" noChangeArrowheads="1"/>
          </p:cNvPicPr>
          <p:nvPr/>
        </p:nvPicPr>
        <p:blipFill>
          <a:blip r:embed="rId5" cstate="print"/>
          <a:srcRect l="10351" r="9937"/>
          <a:stretch>
            <a:fillRect/>
          </a:stretch>
        </p:blipFill>
        <p:spPr bwMode="auto">
          <a:xfrm>
            <a:off x="-64786" y="1052735"/>
            <a:ext cx="4996826" cy="4701449"/>
          </a:xfrm>
          <a:prstGeom prst="rect">
            <a:avLst/>
          </a:prstGeom>
          <a:noFill/>
        </p:spPr>
      </p:pic>
      <p:pic>
        <p:nvPicPr>
          <p:cNvPr id="8" name="Picture 2" descr="F:\16.08.2019\001 Мои документы\1 КРИСТИНА\Сессии 4 созыва\2020\отчетная сессия\Фото 2019\IMG_20200124_10491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36" y="1128179"/>
            <a:ext cx="7457728" cy="55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16.08.2019\001 Мои документы\1 КРИСТИНА\Сессии 3 созыва\2019\64 сессия от 18.02.2019\фото\WP_20161219_09_47_49_Pro - копия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25"/>
          <a:stretch/>
        </p:blipFill>
        <p:spPr bwMode="auto">
          <a:xfrm>
            <a:off x="1146981" y="1556792"/>
            <a:ext cx="6664126" cy="466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5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3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258888" y="214313"/>
            <a:ext cx="75993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и осуществление мероприятий по работе с детьми и молодежью в поселении</a:t>
            </a:r>
            <a:endParaRPr lang="ru-RU" sz="240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A6A9E55-64B5-47E1-86F5-4E1AB7D452E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77156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3474" name="Picture 2" descr="F:\1 КРИСТИНА\Сессии 3 созыва\2019\63 сессия от 09.02.2019\фото\IMG_5751.JPG"/>
          <p:cNvPicPr>
            <a:picLocks noChangeAspect="1" noChangeArrowheads="1"/>
          </p:cNvPicPr>
          <p:nvPr/>
        </p:nvPicPr>
        <p:blipFill>
          <a:blip r:embed="rId4" cstate="print"/>
          <a:srcRect l="10727"/>
          <a:stretch>
            <a:fillRect/>
          </a:stretch>
        </p:blipFill>
        <p:spPr bwMode="auto">
          <a:xfrm>
            <a:off x="251520" y="1124744"/>
            <a:ext cx="8685472" cy="54726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34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1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0"/>
            <a:ext cx="735806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500313" y="92075"/>
            <a:ext cx="66436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проведения официальных физкультурно-оздоровительных и спортивных мероприятий поселения</a:t>
            </a:r>
            <a:endParaRPr lang="ru-RU" sz="200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5135F7-6451-4510-93A1-6E527657225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79204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9137" name="Picture 1" descr="F:\1 КРИСТИНА\Сессии 3 созыва\2019\63 сессия от 09.02.2019\фото\DSC_17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052736"/>
            <a:ext cx="8333184" cy="55418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9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9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9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1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0"/>
            <a:ext cx="735806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500313" y="92075"/>
            <a:ext cx="66436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проведения официальных физкультурно-оздоровительных и спортивных мероприятий поселения</a:t>
            </a:r>
            <a:endParaRPr lang="ru-RU" sz="200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5135F7-6451-4510-93A1-6E527657225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79204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2690" name="Picture 2" descr="F:\1 КРИСТИНА\Сессии 3 созыва\2019\63 сессия от 09.02.2019\фото\IMG_5648.JPG"/>
          <p:cNvPicPr>
            <a:picLocks noChangeAspect="1" noChangeArrowheads="1"/>
          </p:cNvPicPr>
          <p:nvPr/>
        </p:nvPicPr>
        <p:blipFill>
          <a:blip r:embed="rId4" cstate="print"/>
          <a:srcRect l="17406" r="13546" b="29542"/>
          <a:stretch>
            <a:fillRect/>
          </a:stretch>
        </p:blipFill>
        <p:spPr bwMode="auto">
          <a:xfrm>
            <a:off x="0" y="980728"/>
            <a:ext cx="4139952" cy="3168352"/>
          </a:xfrm>
          <a:prstGeom prst="rect">
            <a:avLst/>
          </a:prstGeom>
          <a:noFill/>
        </p:spPr>
      </p:pic>
      <p:pic>
        <p:nvPicPr>
          <p:cNvPr id="242691" name="Picture 3" descr="F:\1 КРИСТИНА\Сессии 3 созыва\2019\63 сессия от 09.02.2019\фото\IMG_56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7626" y="2840719"/>
            <a:ext cx="5356374" cy="4017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2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2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2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2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2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2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2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828" name="Group 4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656513"/>
              </p:ext>
            </p:extLst>
          </p:nvPr>
        </p:nvGraphicFramePr>
        <p:xfrm>
          <a:off x="0" y="1412875"/>
          <a:ext cx="8869046" cy="4335466"/>
        </p:xfrm>
        <a:graphic>
          <a:graphicData uri="http://schemas.openxmlformats.org/drawingml/2006/table">
            <a:tbl>
              <a:tblPr/>
              <a:tblGrid>
                <a:gridCol w="3865563"/>
                <a:gridCol w="1177608"/>
                <a:gridCol w="1274762"/>
                <a:gridCol w="1276350"/>
                <a:gridCol w="1274763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2016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2017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2018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2019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Поступило, тыс.руб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10753,4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13366,7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11068,9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12111,2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НДФЛ,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2961,3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3157,9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2339,5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ЕСХН, тыс.руб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517,137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имущество, тыс.руб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588,8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627,6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542,7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767,4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налог, тыс. руб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3025,0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3090,8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2519,791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2613,0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Арендная плата за имущество, тыс.руб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118,72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Платные услуги, тыс.руб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Расходы, </a:t>
                      </a:r>
                      <a:r>
                        <a:rPr kumimoji="0" lang="ru-RU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11404,2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13661,1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10862,3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12329,4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16447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643063" y="285750"/>
            <a:ext cx="72151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Бюджет Комсомольского сельского </a:t>
            </a: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поселения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011863" y="609282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6813228-E255-4A79-BAB7-4B4CBACD7A7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450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526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9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1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0"/>
            <a:ext cx="7358062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500313" y="92075"/>
            <a:ext cx="66436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проведения официальных физкультурно-оздоровительных и спортивных мероприятий поселения</a:t>
            </a:r>
            <a:endParaRPr lang="ru-RU" sz="200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25135F7-6451-4510-93A1-6E527657225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79204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7570" name="Picture 2" descr="F:\1 КРИСТИНА\Сессии 3 созыва\2019\63 сессия от 09.02.2019\фото\JR\IMG_20190202_222658.jpg"/>
          <p:cNvPicPr>
            <a:picLocks noChangeAspect="1" noChangeArrowheads="1"/>
          </p:cNvPicPr>
          <p:nvPr/>
        </p:nvPicPr>
        <p:blipFill>
          <a:blip r:embed="rId4" cstate="print"/>
          <a:srcRect b="26224"/>
          <a:stretch>
            <a:fillRect/>
          </a:stretch>
        </p:blipFill>
        <p:spPr bwMode="auto">
          <a:xfrm>
            <a:off x="0" y="1124744"/>
            <a:ext cx="9144000" cy="5059540"/>
          </a:xfrm>
          <a:prstGeom prst="rect">
            <a:avLst/>
          </a:prstGeom>
          <a:noFill/>
        </p:spPr>
      </p:pic>
      <p:pic>
        <p:nvPicPr>
          <p:cNvPr id="7" name="Picture 2" descr="F:\1 КРИСТИНА\Сессии 3 созыва\2019\63 сессия от 09.02.2019\фото\AWRW1194.JPG"/>
          <p:cNvPicPr>
            <a:picLocks noChangeAspect="1" noChangeArrowheads="1"/>
          </p:cNvPicPr>
          <p:nvPr/>
        </p:nvPicPr>
        <p:blipFill>
          <a:blip r:embed="rId5" cstate="print"/>
          <a:srcRect t="23006" b="20084"/>
          <a:stretch>
            <a:fillRect/>
          </a:stretch>
        </p:blipFill>
        <p:spPr bwMode="auto">
          <a:xfrm>
            <a:off x="971600" y="1124744"/>
            <a:ext cx="7056784" cy="535465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7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7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5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0189" y="45243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06B4F97-5757-4647-93B1-03741AF21B9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0227" name="Прямоугольник 9"/>
          <p:cNvSpPr>
            <a:spLocks noChangeArrowheads="1"/>
          </p:cNvSpPr>
          <p:nvPr/>
        </p:nvSpPr>
        <p:spPr bwMode="auto">
          <a:xfrm>
            <a:off x="1475656" y="404664"/>
            <a:ext cx="7358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/>
              <a:t>Работа в области ГО и ЧС и пожарной </a:t>
            </a:r>
            <a:r>
              <a:rPr lang="ru-RU" sz="2000" b="1" dirty="0" smtClean="0"/>
              <a:t>безопасности</a:t>
            </a:r>
            <a:endParaRPr lang="ru-RU" sz="2000" b="1" dirty="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pic>
        <p:nvPicPr>
          <p:cNvPr id="180228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594928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Дипломанты </a:t>
            </a:r>
            <a:r>
              <a:rPr lang="en-US" dirty="0" smtClean="0"/>
              <a:t>III </a:t>
            </a:r>
            <a:r>
              <a:rPr lang="ru-RU" dirty="0" smtClean="0"/>
              <a:t>степени в соревнованиях </a:t>
            </a:r>
            <a:r>
              <a:rPr lang="ru-RU" dirty="0"/>
              <a:t>на звание «Лучшая добровольная пожарная команда» среди городских и сельских ДПК </a:t>
            </a:r>
            <a:r>
              <a:rPr lang="ru-RU" dirty="0" err="1"/>
              <a:t>Гулькевичского</a:t>
            </a:r>
            <a:r>
              <a:rPr lang="ru-RU" dirty="0"/>
              <a:t> района</a:t>
            </a:r>
          </a:p>
        </p:txBody>
      </p:sp>
      <p:pic>
        <p:nvPicPr>
          <p:cNvPr id="7170" name="Picture 2" descr="F:\16.08.2019\001 Мои документы\1 КРИСТИНА\Сессии 4 созыва\2020\отчетная сессия\Фотографии\новые фото тос\IMG-20191025-WA004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4"/>
          <a:stretch/>
        </p:blipFill>
        <p:spPr bwMode="auto">
          <a:xfrm>
            <a:off x="942223" y="1052513"/>
            <a:ext cx="7446202" cy="484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0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5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06B4F97-5757-4647-93B1-03741AF21B97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0227" name="Прямоугольник 9"/>
          <p:cNvSpPr>
            <a:spLocks noChangeArrowheads="1"/>
          </p:cNvSpPr>
          <p:nvPr/>
        </p:nvSpPr>
        <p:spPr bwMode="auto">
          <a:xfrm>
            <a:off x="1475656" y="404664"/>
            <a:ext cx="73580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/>
              <a:t>Работа в области ГО и ЧС и пожарной безопасности:</a:t>
            </a:r>
            <a:endParaRPr lang="ru-RU" sz="2000" b="1" dirty="0">
              <a:solidFill>
                <a:srgbClr val="002060"/>
              </a:solidFill>
              <a:latin typeface="Arial" charset="0"/>
              <a:ea typeface="Calibri" pitchFamily="34" charset="0"/>
              <a:cs typeface="Arial" charset="0"/>
            </a:endParaRPr>
          </a:p>
        </p:txBody>
      </p:sp>
      <p:pic>
        <p:nvPicPr>
          <p:cNvPr id="180228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603318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/>
              <a:t>В области пожарной безопасности</a:t>
            </a:r>
            <a:r>
              <a:rPr lang="ru-RU" dirty="0" smtClean="0"/>
              <a:t>: совместно с ТОС № 1 и ТОС № 2  проведены инструктажи населения по пожарной безопасности</a:t>
            </a:r>
            <a:endParaRPr lang="ru-RU" dirty="0"/>
          </a:p>
        </p:txBody>
      </p:sp>
      <p:pic>
        <p:nvPicPr>
          <p:cNvPr id="8194" name="Picture 2" descr="F:\16.08.2019\001 Мои документы\1 КРИСТИНА\Сессии 4 созыва\2020\отчетная сессия\Фотографии\Новая папка\фотки пожарка\Пожарка 2019 ноябрь\Пожарка сентябрь\IMG-20190906-WA00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830" y="1051296"/>
            <a:ext cx="5403170" cy="405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16.08.2019\001 Мои документы\1 КРИСТИНА\Сессии 4 созыва\2020\отчетная сессия\Фотографии\Новая папка\фотки пожарка\20190730_09283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5"/>
          <a:stretch/>
        </p:blipFill>
        <p:spPr bwMode="auto">
          <a:xfrm>
            <a:off x="-31189" y="969930"/>
            <a:ext cx="5012928" cy="4215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0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0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49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5398036"/>
            <a:ext cx="915621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cs typeface="Times New Roman" pitchFamily="18" charset="0"/>
              </a:rPr>
              <a:t>   </a:t>
            </a:r>
            <a:r>
              <a:rPr lang="ru-RU" sz="2000" dirty="0"/>
              <a:t>Сотрудники администрации сельского поселения в своей работе стараются наиболее качественно и быстро решать вопросы  жителей поселения, в 2019 году были проведены сходы граждан по различным вопросам (вопрос по пастбищам, вывоз мусора </a:t>
            </a:r>
            <a:r>
              <a:rPr lang="ru-RU" sz="2000" dirty="0" err="1"/>
              <a:t>и.т.д</a:t>
            </a:r>
            <a:r>
              <a:rPr lang="ru-RU" sz="2000" dirty="0"/>
              <a:t>). Всего было проведено около 50 встреч.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57313" y="0"/>
            <a:ext cx="78057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Работа администрации  Комсомольского сельского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поселения с жителями поселения</a:t>
            </a:r>
          </a:p>
        </p:txBody>
      </p:sp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55E0D99-F6A7-4551-B7C2-4D21F4C7939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81253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 descr="C:\Users\user\Downloads\IMG-20190722-WA00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616" y="1081658"/>
            <a:ext cx="5443514" cy="408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ownloads\IMG-20190725-WA005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" t="18434" r="39649" b="35125"/>
          <a:stretch/>
        </p:blipFill>
        <p:spPr bwMode="auto">
          <a:xfrm>
            <a:off x="0" y="1081658"/>
            <a:ext cx="6038150" cy="41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user\Downloads\IMG_20190801_17322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0"/>
          <a:stretch/>
        </p:blipFill>
        <p:spPr bwMode="auto">
          <a:xfrm>
            <a:off x="1527654" y="1118599"/>
            <a:ext cx="5961824" cy="404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49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14438" y="230832"/>
            <a:ext cx="78057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Победитель конкурса лучший ТОС</a:t>
            </a:r>
            <a:endParaRPr lang="ru-RU" sz="24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6721765" y="6340433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55E0D99-F6A7-4551-B7C2-4D21F4C7939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81253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F:\16.08.2019\001 Мои документы\1 КРИСТИНА\Сессии 4 созыва\2020\отчетная сессия\IMG_20200128_0808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4" y="1052512"/>
            <a:ext cx="4354116" cy="580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716016" y="2177605"/>
            <a:ext cx="4139349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В 2019 году ТОС № 1 </a:t>
            </a:r>
            <a:r>
              <a:rPr lang="ru-RU" sz="2000" dirty="0" err="1"/>
              <a:t>пос.Комсомольский</a:t>
            </a:r>
            <a:r>
              <a:rPr lang="ru-RU" sz="2000" dirty="0"/>
              <a:t>  </a:t>
            </a:r>
            <a:r>
              <a:rPr lang="ru-RU" sz="2000" dirty="0" smtClean="0"/>
              <a:t>занял </a:t>
            </a:r>
            <a:r>
              <a:rPr lang="ru-RU" sz="2000" dirty="0"/>
              <a:t>второе место в конкурсе на Лучший ТОС по муниципальному образованию </a:t>
            </a:r>
            <a:r>
              <a:rPr lang="ru-RU" sz="2000" dirty="0" err="1"/>
              <a:t>Гулькевичский</a:t>
            </a:r>
            <a:r>
              <a:rPr lang="ru-RU" sz="2000" dirty="0"/>
              <a:t>  район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 smtClean="0">
              <a:cs typeface="Times New Roman" pitchFamily="18" charset="0"/>
            </a:endParaRPr>
          </a:p>
          <a:p>
            <a:pPr algn="just"/>
            <a:r>
              <a:rPr lang="ru-RU" sz="2000" dirty="0" smtClean="0">
                <a:cs typeface="Times New Roman" pitchFamily="18" charset="0"/>
              </a:rPr>
              <a:t>Председатель </a:t>
            </a:r>
            <a:r>
              <a:rPr lang="ru-RU" sz="2000" dirty="0">
                <a:cs typeface="Times New Roman" pitchFamily="18" charset="0"/>
              </a:rPr>
              <a:t>ТОС № 1 </a:t>
            </a:r>
            <a:r>
              <a:rPr lang="ru-RU" sz="2000" dirty="0" err="1">
                <a:cs typeface="Times New Roman" pitchFamily="18" charset="0"/>
              </a:rPr>
              <a:t>пос.Комсомольский</a:t>
            </a:r>
            <a:r>
              <a:rPr lang="ru-RU" sz="2000" dirty="0">
                <a:cs typeface="Times New Roman" pitchFamily="18" charset="0"/>
              </a:rPr>
              <a:t> – Фролова Ксения Васильевна</a:t>
            </a:r>
            <a:endParaRPr lang="ru-RU" sz="2000" b="1" dirty="0">
              <a:cs typeface="Times New Roman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4516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49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55E0D99-F6A7-4551-B7C2-4D21F4C79399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81253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-9361" y="5615582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Благоустройство </a:t>
            </a:r>
            <a:r>
              <a:rPr lang="ru-RU" sz="2000" dirty="0" err="1" smtClean="0"/>
              <a:t>пос.Комсомольский</a:t>
            </a:r>
            <a:r>
              <a:rPr lang="ru-RU" sz="20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детская площадка в </a:t>
            </a:r>
            <a:r>
              <a:rPr lang="ru-RU" sz="2000" dirty="0" err="1" smtClean="0"/>
              <a:t>пос.Комсомольский</a:t>
            </a:r>
            <a:r>
              <a:rPr lang="ru-RU" sz="2000" dirty="0" smtClean="0"/>
              <a:t>, ул. Кирова;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приобретен и установлен остановочный павильон на </a:t>
            </a:r>
            <a:r>
              <a:rPr lang="ru-RU" sz="2000" dirty="0" err="1" smtClean="0"/>
              <a:t>ул.Комсомольской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2" name="Picture 2" descr="F:\16.08.2019\001 Мои документы\1 КРИСТИНА\Сессии 4 созыва\2020\отчетная сессия\Фотографии\новые фото тос\IMG-20191218-WA00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" y="1082703"/>
            <a:ext cx="3346559" cy="446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F:\16.08.2019\001 Мои документы\1 КРИСТИНА\Сессии 4 созыва\2020\отчетная сессия\Фотографии\новые фото тос\IMG-20191218-WA003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283" y="1052513"/>
            <a:ext cx="3414967" cy="455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:\16.08.2019\001 Мои документы\1 КРИСТИНА\Сессии 4 созыва\2020\отчетная сессия\Фотографии\Остановка по ул. Комсомольской\20190607_15373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513"/>
            <a:ext cx="5917751" cy="443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5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10C5988-FBCE-4D0C-A91F-E138AD5E25E2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36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2274" name="Rectangle 1"/>
          <p:cNvSpPr>
            <a:spLocks noChangeArrowheads="1"/>
          </p:cNvSpPr>
          <p:nvPr/>
        </p:nvSpPr>
        <p:spPr bwMode="auto">
          <a:xfrm>
            <a:off x="571500" y="3084513"/>
            <a:ext cx="8572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82275" name="Picture 2" descr="Комсомольское СП-10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276" name="TextBox 4"/>
          <p:cNvSpPr txBox="1">
            <a:spLocks noChangeArrowheads="1"/>
          </p:cNvSpPr>
          <p:nvPr/>
        </p:nvSpPr>
        <p:spPr bwMode="auto">
          <a:xfrm>
            <a:off x="0" y="1412875"/>
            <a:ext cx="91440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Планы на </a:t>
            </a:r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2020 год</a:t>
            </a:r>
            <a:endParaRPr lang="ru-RU" sz="3600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3600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3600" dirty="0">
              <a:solidFill>
                <a:srgbClr val="002060"/>
              </a:solidFill>
              <a:cs typeface="Times New Roman" pitchFamily="18" charset="0"/>
            </a:endParaRPr>
          </a:p>
          <a:p>
            <a:endParaRPr lang="ru-RU" sz="2400" dirty="0">
              <a:cs typeface="Times New Roman" pitchFamily="18" charset="0"/>
            </a:endParaRPr>
          </a:p>
          <a:p>
            <a:endParaRPr lang="ru-RU" sz="3600" dirty="0">
              <a:latin typeface="Calibri" pitchFamily="34" charset="0"/>
            </a:endParaRPr>
          </a:p>
          <a:p>
            <a:pPr algn="ctr"/>
            <a:endParaRPr lang="ru-RU" sz="3600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0" y="2276475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/>
              <a:t>1. В области дорожного хозяйства: </a:t>
            </a:r>
          </a:p>
          <a:p>
            <a:r>
              <a:rPr lang="ru-RU" dirty="0"/>
              <a:t>– капитальный ремонт дорожного полотна </a:t>
            </a:r>
            <a:r>
              <a:rPr lang="ru-RU" dirty="0" err="1"/>
              <a:t>пос.Комсомольский</a:t>
            </a:r>
            <a:r>
              <a:rPr lang="ru-RU" dirty="0"/>
              <a:t>, ул. Комсомольская;</a:t>
            </a:r>
          </a:p>
          <a:p>
            <a:r>
              <a:rPr lang="ru-RU" dirty="0"/>
              <a:t>- ямочный ремонт п. Комсомольский и х. Тельман;</a:t>
            </a:r>
          </a:p>
          <a:p>
            <a:r>
              <a:rPr lang="ru-RU" dirty="0"/>
              <a:t>- </a:t>
            </a:r>
            <a:r>
              <a:rPr lang="ru-RU" dirty="0" err="1"/>
              <a:t>грейдирование</a:t>
            </a:r>
            <a:r>
              <a:rPr lang="ru-RU" dirty="0"/>
              <a:t> п. Комсомольский </a:t>
            </a:r>
            <a:r>
              <a:rPr lang="ru-RU" dirty="0" err="1"/>
              <a:t>ул.Садовая</a:t>
            </a:r>
            <a:r>
              <a:rPr lang="ru-RU" dirty="0"/>
              <a:t>, х. Тельман </a:t>
            </a:r>
            <a:r>
              <a:rPr lang="ru-RU" dirty="0" err="1"/>
              <a:t>пер.Осенний</a:t>
            </a:r>
            <a:r>
              <a:rPr lang="ru-RU" dirty="0"/>
              <a:t>.</a:t>
            </a:r>
          </a:p>
          <a:p>
            <a:r>
              <a:rPr lang="ru-RU" dirty="0"/>
              <a:t>- нанесение дорожной разметки и обновление пешеходных переходов; </a:t>
            </a:r>
          </a:p>
          <a:p>
            <a:r>
              <a:rPr lang="ru-RU" dirty="0"/>
              <a:t>- установка дорожных знаков в соответствии с дислокацией;</a:t>
            </a:r>
          </a:p>
          <a:p>
            <a:r>
              <a:rPr lang="ru-RU" dirty="0"/>
              <a:t>- установка искусственной неровности;</a:t>
            </a:r>
          </a:p>
          <a:p>
            <a:r>
              <a:rPr lang="ru-RU" dirty="0"/>
              <a:t>- установка тротуара и пешеходного перехода около МБОУ СОШ № 8 </a:t>
            </a:r>
            <a:r>
              <a:rPr lang="ru-RU" dirty="0" err="1"/>
              <a:t>пос.Комсомольский</a:t>
            </a:r>
            <a:r>
              <a:rPr lang="ru-RU" dirty="0"/>
              <a:t>.</a:t>
            </a:r>
          </a:p>
          <a:p>
            <a:r>
              <a:rPr lang="ru-RU" dirty="0"/>
              <a:t>- установка светофоров Т-7 около МБОУ СОШ № 6 и МБОУ СОШ № 8;</a:t>
            </a:r>
          </a:p>
          <a:p>
            <a:r>
              <a:rPr lang="ru-RU" dirty="0"/>
              <a:t>- продолжить работу по замене старых светильников на современные светодиодные.</a:t>
            </a:r>
          </a:p>
          <a:p>
            <a:r>
              <a:rPr lang="ru-RU" dirty="0"/>
              <a:t>2. Ремонт детских площадок.</a:t>
            </a:r>
          </a:p>
          <a:p>
            <a:r>
              <a:rPr lang="ru-RU" dirty="0"/>
              <a:t>3. Вступление в программу «Формирование комфортной городской среды».</a:t>
            </a:r>
          </a:p>
          <a:p>
            <a:r>
              <a:rPr lang="ru-RU" dirty="0"/>
              <a:t>4. </a:t>
            </a:r>
            <a:r>
              <a:rPr lang="ru-RU" dirty="0" smtClean="0"/>
              <a:t>Ремонт фасада здания ДК </a:t>
            </a:r>
            <a:r>
              <a:rPr lang="ru-RU" dirty="0" err="1" smtClean="0"/>
              <a:t>х.Тельман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5. </a:t>
            </a:r>
            <a:r>
              <a:rPr lang="ru-RU" dirty="0" smtClean="0"/>
              <a:t>Работа </a:t>
            </a:r>
            <a:r>
              <a:rPr lang="ru-RU" dirty="0"/>
              <a:t>по благоустройству и наведению санитарного порядка в поселении.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2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2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212A977-16F1-43F6-A53C-3D545771B30E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37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83298" name="Picture 2" descr="Комсомольское СП-10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299" name="Rectangle 1"/>
          <p:cNvSpPr>
            <a:spLocks noChangeArrowheads="1"/>
          </p:cNvSpPr>
          <p:nvPr/>
        </p:nvSpPr>
        <p:spPr bwMode="auto">
          <a:xfrm>
            <a:off x="250825" y="0"/>
            <a:ext cx="84248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lang="ru-RU" sz="2400" b="1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Благодарю за внимание. Доклад окончен</a:t>
            </a:r>
            <a:r>
              <a:rPr lang="ru-RU" sz="1600" b="1">
                <a:ea typeface="Calibri" pitchFamily="34" charset="0"/>
                <a:cs typeface="Times New Roman" pitchFamily="18" charset="0"/>
              </a:rPr>
              <a:t>.</a:t>
            </a:r>
            <a:r>
              <a:rPr lang="ru-RU" sz="1600">
                <a:ea typeface="Calibri" pitchFamily="34" charset="0"/>
                <a:cs typeface="Times New Roman" pitchFamily="18" charset="0"/>
              </a:rPr>
              <a:t>                         </a:t>
            </a:r>
            <a:endParaRPr lang="ru-RU">
              <a:latin typeface="Arial" charset="0"/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B57E255-F9A2-41FC-9054-F7A309765A3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38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4322" name="Rectangle 1"/>
          <p:cNvSpPr>
            <a:spLocks noChangeArrowheads="1"/>
          </p:cNvSpPr>
          <p:nvPr/>
        </p:nvSpPr>
        <p:spPr bwMode="auto">
          <a:xfrm>
            <a:off x="571500" y="3084513"/>
            <a:ext cx="8572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84323" name="Picture 2" descr="Комсомольское СП-10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24" name="TextBox 4"/>
          <p:cNvSpPr txBox="1">
            <a:spLocks noChangeArrowheads="1"/>
          </p:cNvSpPr>
          <p:nvPr/>
        </p:nvSpPr>
        <p:spPr bwMode="auto">
          <a:xfrm>
            <a:off x="111125" y="2143125"/>
            <a:ext cx="90328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Участковый уполномоченный полиции отдела ОМВД России по </a:t>
            </a:r>
          </a:p>
          <a:p>
            <a:pPr algn="ctr"/>
            <a:r>
              <a:rPr lang="ru-RU" sz="3600" dirty="0" err="1">
                <a:solidFill>
                  <a:srgbClr val="002060"/>
                </a:solidFill>
                <a:cs typeface="Times New Roman" pitchFamily="18" charset="0"/>
              </a:rPr>
              <a:t>Гулькевичскому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району </a:t>
            </a:r>
            <a:br>
              <a:rPr lang="ru-RU" sz="3600" dirty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3600" b="1" dirty="0">
                <a:solidFill>
                  <a:srgbClr val="002060"/>
                </a:solidFill>
                <a:cs typeface="Times New Roman" pitchFamily="18" charset="0"/>
              </a:rPr>
              <a:t>Денисенко </a:t>
            </a:r>
            <a:r>
              <a:rPr lang="ru-RU" sz="3600" b="1">
                <a:solidFill>
                  <a:srgbClr val="002060"/>
                </a:solidFill>
                <a:cs typeface="Times New Roman" pitchFamily="18" charset="0"/>
              </a:rPr>
              <a:t>Александру </a:t>
            </a:r>
            <a:r>
              <a:rPr lang="ru-RU" sz="3600" b="1" smtClean="0">
                <a:solidFill>
                  <a:srgbClr val="002060"/>
                </a:solidFill>
                <a:cs typeface="Times New Roman" pitchFamily="18" charset="0"/>
              </a:rPr>
              <a:t>Вячеславовичу</a:t>
            </a:r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B57E255-F9A2-41FC-9054-F7A309765A3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4322" name="Rectangle 1"/>
          <p:cNvSpPr>
            <a:spLocks noChangeArrowheads="1"/>
          </p:cNvSpPr>
          <p:nvPr/>
        </p:nvSpPr>
        <p:spPr bwMode="auto">
          <a:xfrm>
            <a:off x="571500" y="3084513"/>
            <a:ext cx="8572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84323" name="Picture 2" descr="Комсомольское СП-10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24" name="TextBox 4"/>
          <p:cNvSpPr txBox="1">
            <a:spLocks noChangeArrowheads="1"/>
          </p:cNvSpPr>
          <p:nvPr/>
        </p:nvSpPr>
        <p:spPr bwMode="auto">
          <a:xfrm>
            <a:off x="111125" y="2143125"/>
            <a:ext cx="903287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Исполняющий 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обязанности </a:t>
            </a:r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главного 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врача </a:t>
            </a:r>
            <a:r>
              <a:rPr lang="ru-RU" sz="3600" dirty="0" err="1">
                <a:solidFill>
                  <a:srgbClr val="002060"/>
                </a:solidFill>
                <a:cs typeface="Times New Roman" pitchFamily="18" charset="0"/>
              </a:rPr>
              <a:t>Гулькевичской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районной больницы </a:t>
            </a:r>
            <a:endParaRPr lang="ru-RU" sz="36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Карпенко </a:t>
            </a: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Елена Сергеевна 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665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68B3EAD-1007-4B2B-9FC6-933E9CEDDE7D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0776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0777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8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0778" name="Прямоугольник 6"/>
          <p:cNvSpPr>
            <a:spLocks noChangeArrowheads="1"/>
          </p:cNvSpPr>
          <p:nvPr/>
        </p:nvSpPr>
        <p:spPr bwMode="auto">
          <a:xfrm>
            <a:off x="1692275" y="188913"/>
            <a:ext cx="74517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Расходы бюджета за </a:t>
            </a: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2019 год</a:t>
            </a:r>
            <a:endParaRPr lang="ru-RU" sz="24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5863967"/>
              </p:ext>
            </p:extLst>
          </p:nvPr>
        </p:nvGraphicFramePr>
        <p:xfrm>
          <a:off x="74613" y="1262063"/>
          <a:ext cx="8639175" cy="5503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7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Заголовок 1"/>
          <p:cNvSpPr>
            <a:spLocks noGrp="1"/>
          </p:cNvSpPr>
          <p:nvPr>
            <p:ph type="ctrTitle"/>
          </p:nvPr>
        </p:nvSpPr>
        <p:spPr>
          <a:xfrm>
            <a:off x="285750" y="1714500"/>
            <a:ext cx="8572500" cy="3643313"/>
          </a:xfrm>
        </p:spPr>
        <p:txBody>
          <a:bodyPr/>
          <a:lstStyle/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Александрович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Шишикин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глава муниципального образования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Гулькевичский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район</a:t>
            </a:r>
          </a:p>
        </p:txBody>
      </p:sp>
      <p:pic>
        <p:nvPicPr>
          <p:cNvPr id="185347" name="Рисунок 3" descr="gulkevi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7037"/>
            <a:ext cx="12652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B57E255-F9A2-41FC-9054-F7A309765A3A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84322" name="Rectangle 1"/>
          <p:cNvSpPr>
            <a:spLocks noChangeArrowheads="1"/>
          </p:cNvSpPr>
          <p:nvPr/>
        </p:nvSpPr>
        <p:spPr bwMode="auto">
          <a:xfrm>
            <a:off x="571500" y="3084513"/>
            <a:ext cx="8572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84323" name="Picture 2" descr="Комсомольское СП-10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24" name="TextBox 4"/>
          <p:cNvSpPr txBox="1">
            <a:spLocks noChangeArrowheads="1"/>
          </p:cNvSpPr>
          <p:nvPr/>
        </p:nvSpPr>
        <p:spPr bwMode="auto">
          <a:xfrm>
            <a:off x="0" y="1571625"/>
            <a:ext cx="9032875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Представитель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регионального оператора,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осуществляющего вывоз ТБО </a:t>
            </a:r>
            <a:endParaRPr lang="ru-RU" sz="36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на 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территории </a:t>
            </a:r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муниципального образования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3600" dirty="0" err="1">
                <a:solidFill>
                  <a:srgbClr val="002060"/>
                </a:solidFill>
                <a:cs typeface="Times New Roman" pitchFamily="18" charset="0"/>
              </a:rPr>
              <a:t>Гулькевичский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cs typeface="Times New Roman" pitchFamily="18" charset="0"/>
              </a:rPr>
              <a:t>район</a:t>
            </a:r>
          </a:p>
          <a:p>
            <a:pPr algn="ctr"/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  <a:cs typeface="Times New Roman" pitchFamily="18" charset="0"/>
              </a:rPr>
              <a:t>Скрипник</a:t>
            </a: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cs typeface="Times New Roman" pitchFamily="18" charset="0"/>
              </a:rPr>
              <a:t>Виталий </a:t>
            </a: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Васильевич</a:t>
            </a:r>
            <a:r>
              <a:rPr lang="ru-RU" sz="3600" i="1" dirty="0" smtClean="0"/>
              <a:t> </a:t>
            </a:r>
            <a:endParaRPr lang="ru-RU" sz="3600" dirty="0"/>
          </a:p>
          <a:p>
            <a:pPr algn="ctr"/>
            <a:endParaRPr lang="ru-RU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002060"/>
                </a:solidFill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221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8EFC18-1D03-4687-AD6E-57BAED3F455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42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3234" name="Rectangle 1"/>
          <p:cNvSpPr>
            <a:spLocks noChangeArrowheads="1"/>
          </p:cNvSpPr>
          <p:nvPr/>
        </p:nvSpPr>
        <p:spPr bwMode="auto">
          <a:xfrm>
            <a:off x="0" y="2623572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/>
              <a:t>Ежегодный отчет </a:t>
            </a:r>
          </a:p>
          <a:p>
            <a:pPr algn="ctr"/>
            <a:r>
              <a:rPr lang="ru-RU" sz="2400" b="1" dirty="0"/>
              <a:t>главы Комсомольского сельского поселения</a:t>
            </a:r>
          </a:p>
          <a:p>
            <a:pPr algn="ctr"/>
            <a:r>
              <a:rPr lang="ru-RU" sz="2400" b="1" dirty="0" err="1"/>
              <a:t>Гулькевичского</a:t>
            </a:r>
            <a:r>
              <a:rPr lang="ru-RU" sz="2400" b="1" dirty="0"/>
              <a:t> района</a:t>
            </a:r>
          </a:p>
          <a:p>
            <a:pPr algn="ctr"/>
            <a:r>
              <a:rPr lang="ru-RU" sz="2400" b="1" dirty="0"/>
              <a:t>о результатах своей деятельности </a:t>
            </a:r>
          </a:p>
          <a:p>
            <a:pPr algn="ctr"/>
            <a:r>
              <a:rPr lang="ru-RU" sz="2400" b="1" dirty="0"/>
              <a:t>и деятельности администрации </a:t>
            </a:r>
          </a:p>
          <a:p>
            <a:pPr algn="ctr"/>
            <a:r>
              <a:rPr lang="ru-RU" sz="2400" b="1" dirty="0"/>
              <a:t>Комсомольского сельского поселения</a:t>
            </a:r>
          </a:p>
          <a:p>
            <a:pPr algn="ctr"/>
            <a:r>
              <a:rPr lang="ru-RU" sz="2400" b="1" dirty="0" err="1"/>
              <a:t>Гулькевичского</a:t>
            </a:r>
            <a:r>
              <a:rPr lang="ru-RU" sz="2400" b="1" dirty="0"/>
              <a:t> района за </a:t>
            </a:r>
            <a:r>
              <a:rPr lang="ru-RU" sz="2400" b="1" dirty="0" smtClean="0"/>
              <a:t>2019 </a:t>
            </a:r>
            <a:r>
              <a:rPr lang="ru-RU" sz="2400" b="1" dirty="0"/>
              <a:t>год</a:t>
            </a:r>
          </a:p>
        </p:txBody>
      </p:sp>
      <p:pic>
        <p:nvPicPr>
          <p:cNvPr id="223235" name="Picture 2" descr="E:\1448670367_1448526605_1448292062_ptqk4xy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5286375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3236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0"/>
            <a:ext cx="259556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68FB305-BB35-4201-9B19-0DFFACBCB2C3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43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4258" name="Rectangle 1"/>
          <p:cNvSpPr>
            <a:spLocks noChangeArrowheads="1"/>
          </p:cNvSpPr>
          <p:nvPr/>
        </p:nvSpPr>
        <p:spPr bwMode="auto">
          <a:xfrm>
            <a:off x="571500" y="3084513"/>
            <a:ext cx="8572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24259" name="Picture 2" descr="Комсомольское СП-10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111125" y="1785938"/>
            <a:ext cx="90328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Депутат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 Комсомольского сельского поселения </a:t>
            </a:r>
            <a:r>
              <a:rPr lang="ru-RU" sz="3600" dirty="0" err="1">
                <a:solidFill>
                  <a:srgbClr val="002060"/>
                </a:solidFill>
                <a:cs typeface="Times New Roman" pitchFamily="18" charset="0"/>
              </a:rPr>
              <a:t>Гулькевичского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района</a:t>
            </a:r>
          </a:p>
          <a:p>
            <a:pPr algn="ctr"/>
            <a:endParaRPr lang="ru-RU" sz="3600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  <a:cs typeface="Times New Roman" pitchFamily="18" charset="0"/>
              </a:rPr>
              <a:t>Криванкова</a:t>
            </a: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Татьяна Николаевна</a:t>
            </a:r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96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A1BD03A-300B-474E-83AF-4724428D86F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44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5282" name="Rectangle 1"/>
          <p:cNvSpPr>
            <a:spLocks noChangeArrowheads="1"/>
          </p:cNvSpPr>
          <p:nvPr/>
        </p:nvSpPr>
        <p:spPr bwMode="auto">
          <a:xfrm>
            <a:off x="571500" y="3084513"/>
            <a:ext cx="8572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400"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sz="360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25283" name="Picture 2" descr="Комсомольское СП-10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111125" y="1785938"/>
            <a:ext cx="90328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Депутат</a:t>
            </a:r>
          </a:p>
          <a:p>
            <a:pPr algn="ctr"/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 Комсомольского сельского поселения </a:t>
            </a:r>
            <a:r>
              <a:rPr lang="ru-RU" sz="3600" dirty="0" err="1">
                <a:solidFill>
                  <a:srgbClr val="002060"/>
                </a:solidFill>
                <a:cs typeface="Times New Roman" pitchFamily="18" charset="0"/>
              </a:rPr>
              <a:t>Гулькевичского</a:t>
            </a:r>
            <a:r>
              <a:rPr lang="ru-RU" sz="3600" dirty="0">
                <a:solidFill>
                  <a:srgbClr val="002060"/>
                </a:solidFill>
                <a:cs typeface="Times New Roman" pitchFamily="18" charset="0"/>
              </a:rPr>
              <a:t> района</a:t>
            </a:r>
          </a:p>
          <a:p>
            <a:pPr algn="ctr"/>
            <a:endParaRPr lang="ru-RU" sz="3600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r>
              <a:rPr lang="ru-RU" sz="3600" b="1" dirty="0" err="1" smtClean="0">
                <a:solidFill>
                  <a:srgbClr val="002060"/>
                </a:solidFill>
                <a:cs typeface="Times New Roman" pitchFamily="18" charset="0"/>
              </a:rPr>
              <a:t>Савинкина</a:t>
            </a:r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cs typeface="Times New Roman" pitchFamily="18" charset="0"/>
              </a:rPr>
              <a:t>Анастасия Александровна</a:t>
            </a:r>
            <a:endParaRPr lang="ru-RU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8EFC18-1D03-4687-AD6E-57BAED3F4558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45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23234" name="Rectangle 1"/>
          <p:cNvSpPr>
            <a:spLocks noChangeArrowheads="1"/>
          </p:cNvSpPr>
          <p:nvPr/>
        </p:nvSpPr>
        <p:spPr bwMode="auto">
          <a:xfrm>
            <a:off x="0" y="2623572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dirty="0"/>
              <a:t>Ежегодный отчет </a:t>
            </a:r>
          </a:p>
          <a:p>
            <a:pPr algn="ctr"/>
            <a:r>
              <a:rPr lang="ru-RU" sz="2400" b="1" dirty="0"/>
              <a:t>главы Комсомольского сельского поселения</a:t>
            </a:r>
          </a:p>
          <a:p>
            <a:pPr algn="ctr"/>
            <a:r>
              <a:rPr lang="ru-RU" sz="2400" b="1" dirty="0" err="1"/>
              <a:t>Гулькевичского</a:t>
            </a:r>
            <a:r>
              <a:rPr lang="ru-RU" sz="2400" b="1" dirty="0"/>
              <a:t> района</a:t>
            </a:r>
          </a:p>
          <a:p>
            <a:pPr algn="ctr"/>
            <a:r>
              <a:rPr lang="ru-RU" sz="2400" b="1" dirty="0"/>
              <a:t>о результатах своей деятельности </a:t>
            </a:r>
          </a:p>
          <a:p>
            <a:pPr algn="ctr"/>
            <a:r>
              <a:rPr lang="ru-RU" sz="2400" b="1" dirty="0"/>
              <a:t>и деятельности администрации </a:t>
            </a:r>
          </a:p>
          <a:p>
            <a:pPr algn="ctr"/>
            <a:r>
              <a:rPr lang="ru-RU" sz="2400" b="1" dirty="0"/>
              <a:t>Комсомольского сельского поселения</a:t>
            </a:r>
          </a:p>
          <a:p>
            <a:pPr algn="ctr"/>
            <a:r>
              <a:rPr lang="ru-RU" sz="2400" b="1" dirty="0" err="1"/>
              <a:t>Гулькевичского</a:t>
            </a:r>
            <a:r>
              <a:rPr lang="ru-RU" sz="2400" b="1" dirty="0"/>
              <a:t> района за </a:t>
            </a:r>
            <a:r>
              <a:rPr lang="ru-RU" sz="2400" b="1" dirty="0" smtClean="0"/>
              <a:t>2019 </a:t>
            </a:r>
            <a:r>
              <a:rPr lang="ru-RU" sz="2400" b="1" dirty="0"/>
              <a:t>год</a:t>
            </a:r>
          </a:p>
        </p:txBody>
      </p:sp>
      <p:pic>
        <p:nvPicPr>
          <p:cNvPr id="223235" name="Picture 2" descr="E:\1448670367_1448526605_1448292062_ptqk4xya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75" y="5286375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3236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0"/>
            <a:ext cx="259556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394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3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794" name="Прямоугольник 4"/>
          <p:cNvSpPr>
            <a:spLocks noChangeArrowheads="1"/>
          </p:cNvSpPr>
          <p:nvPr/>
        </p:nvSpPr>
        <p:spPr bwMode="auto">
          <a:xfrm>
            <a:off x="1785938" y="214313"/>
            <a:ext cx="642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latin typeface="Calibri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cs typeface="Times New Roman" pitchFamily="18" charset="0"/>
              </a:rPr>
              <a:t>Развитие личных подсобных хозяйств</a:t>
            </a: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149E354-0AB5-4F78-A146-FA3811BDF59D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1823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DSCN4307"/>
          <p:cNvPicPr>
            <a:picLocks noChangeAspect="1" noChangeArrowheads="1"/>
          </p:cNvPicPr>
          <p:nvPr/>
        </p:nvPicPr>
        <p:blipFill rotWithShape="1">
          <a:blip r:embed="rId4" cstate="print"/>
          <a:srcRect l="10701" t="25732" r="16650" b="17384"/>
          <a:stretch/>
        </p:blipFill>
        <p:spPr bwMode="auto">
          <a:xfrm>
            <a:off x="0" y="1052513"/>
            <a:ext cx="8892480" cy="460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-15470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Численность занятых в  личных подсобных хозяйствах </a:t>
            </a:r>
            <a:r>
              <a:rPr lang="ru-RU" dirty="0" smtClean="0"/>
              <a:t>764 </a:t>
            </a:r>
            <a:r>
              <a:rPr lang="ru-RU" dirty="0"/>
              <a:t>человека. </a:t>
            </a:r>
          </a:p>
          <a:p>
            <a:pPr algn="ctr"/>
            <a:r>
              <a:rPr lang="ru-RU" dirty="0" smtClean="0"/>
              <a:t>За 2019 год владельцами ЛПХ были получены субсидии на возмещение части затрат </a:t>
            </a:r>
            <a:endParaRPr lang="ru-RU" dirty="0" smtClean="0"/>
          </a:p>
          <a:p>
            <a:pPr algn="ctr"/>
            <a:r>
              <a:rPr lang="ru-RU" dirty="0" smtClean="0"/>
              <a:t>на </a:t>
            </a:r>
            <a:r>
              <a:rPr lang="ru-RU" dirty="0" smtClean="0"/>
              <a:t>производство мяса и молока на общую сумму  163,681 </a:t>
            </a:r>
            <a:r>
              <a:rPr lang="ru-RU" dirty="0" err="1" smtClean="0"/>
              <a:t>тыс.рублей</a:t>
            </a:r>
            <a:r>
              <a:rPr lang="ru-RU" dirty="0" smtClean="0"/>
              <a:t>, </a:t>
            </a:r>
          </a:p>
          <a:p>
            <a:pPr algn="ctr"/>
            <a:r>
              <a:rPr lang="ru-RU" dirty="0" smtClean="0"/>
              <a:t>что </a:t>
            </a:r>
            <a:r>
              <a:rPr lang="ru-RU" dirty="0" smtClean="0"/>
              <a:t>больше по сравнению с прошлым годом более, чем на 70,0 </a:t>
            </a:r>
            <a:r>
              <a:rPr lang="ru-RU" dirty="0" err="1" smtClean="0"/>
              <a:t>тыс.рублей</a:t>
            </a:r>
            <a:r>
              <a:rPr lang="ru-RU" dirty="0" smtClean="0"/>
              <a:t>.</a:t>
            </a:r>
            <a:r>
              <a:rPr lang="ru-RU" dirty="0" smtClean="0">
                <a:latin typeface="Arial" charset="0"/>
              </a:rPr>
              <a:t>    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7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51D50BD-117E-467C-83B1-313385021841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2823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11" name="Picture 3" descr="F:\1 КРИСТИНА\Сессии 3 созыва\2019\63 сессия от 09.02.2019\фото\DSC_1553.JPG"/>
          <p:cNvPicPr>
            <a:picLocks noChangeAspect="1" noChangeArrowheads="1"/>
          </p:cNvPicPr>
          <p:nvPr/>
        </p:nvPicPr>
        <p:blipFill>
          <a:blip r:embed="rId4" cstate="print"/>
          <a:srcRect l="5220" t="13349" r="8530" b="9673"/>
          <a:stretch>
            <a:fillRect/>
          </a:stretch>
        </p:blipFill>
        <p:spPr bwMode="auto">
          <a:xfrm>
            <a:off x="0" y="1152669"/>
            <a:ext cx="9144000" cy="542610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10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1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E30B1A7-9A04-41B6-A8C1-99FE66583C7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63843" name="TextBox 4"/>
          <p:cNvSpPr txBox="1">
            <a:spLocks noChangeArrowheads="1"/>
          </p:cNvSpPr>
          <p:nvPr/>
        </p:nvSpPr>
        <p:spPr bwMode="auto">
          <a:xfrm>
            <a:off x="111125" y="1785938"/>
            <a:ext cx="9032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3600" b="1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163844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45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6" name="Прямоугольник 8"/>
          <p:cNvSpPr>
            <a:spLocks noChangeArrowheads="1"/>
          </p:cNvSpPr>
          <p:nvPr/>
        </p:nvSpPr>
        <p:spPr bwMode="auto">
          <a:xfrm>
            <a:off x="1763713" y="404813"/>
            <a:ext cx="6337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cs typeface="Times New Roman" pitchFamily="18" charset="0"/>
              </a:rPr>
              <a:t>Жилищно-коммунальное хозяйство</a:t>
            </a:r>
            <a:endParaRPr lang="ru-RU" sz="2400" dirty="0">
              <a:latin typeface="Calibri" pitchFamily="34" charset="0"/>
            </a:endParaRPr>
          </a:p>
        </p:txBody>
      </p:sp>
      <p:pic>
        <p:nvPicPr>
          <p:cNvPr id="167937" name="Picture 1" descr="F:\1 КРИСТИНА\Сессии 3 созыва\2019\63 сессия от 09.02.2019\фото\IJGH5915.JPG"/>
          <p:cNvPicPr>
            <a:picLocks noChangeAspect="1" noChangeArrowheads="1"/>
          </p:cNvPicPr>
          <p:nvPr/>
        </p:nvPicPr>
        <p:blipFill>
          <a:blip r:embed="rId4" cstate="print"/>
          <a:srcRect b="23593"/>
          <a:stretch>
            <a:fillRect/>
          </a:stretch>
        </p:blipFill>
        <p:spPr bwMode="auto">
          <a:xfrm>
            <a:off x="0" y="1052736"/>
            <a:ext cx="4572000" cy="4657790"/>
          </a:xfrm>
          <a:prstGeom prst="rect">
            <a:avLst/>
          </a:prstGeom>
          <a:noFill/>
        </p:spPr>
      </p:pic>
      <p:pic>
        <p:nvPicPr>
          <p:cNvPr id="167939" name="Picture 3" descr="F:\1 КРИСТИНА\Сессии 3 созыва\2019\63 сессия от 09.02.2019\фото\JR\IMG_20190202_214729.jpg"/>
          <p:cNvPicPr>
            <a:picLocks noChangeAspect="1" noChangeArrowheads="1"/>
          </p:cNvPicPr>
          <p:nvPr/>
        </p:nvPicPr>
        <p:blipFill>
          <a:blip r:embed="rId5" cstate="print"/>
          <a:srcRect b="25000"/>
          <a:stretch>
            <a:fillRect/>
          </a:stretch>
        </p:blipFill>
        <p:spPr bwMode="auto">
          <a:xfrm>
            <a:off x="4631456" y="1121457"/>
            <a:ext cx="4572000" cy="4572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0" y="5992715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течение года производилось техническое обслуживание по замене ламп и регулировке реле времени и оплата за освещение. Проводилась работа по замене старых светильников на светодиодные.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79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7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7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7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1E30B1A7-9A04-41B6-A8C1-99FE66583C7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ru-RU" sz="1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63843" name="TextBox 4"/>
          <p:cNvSpPr txBox="1">
            <a:spLocks noChangeArrowheads="1"/>
          </p:cNvSpPr>
          <p:nvPr/>
        </p:nvSpPr>
        <p:spPr bwMode="auto">
          <a:xfrm>
            <a:off x="111125" y="1785938"/>
            <a:ext cx="9032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>
              <a:solidFill>
                <a:srgbClr val="002060"/>
              </a:solidFill>
              <a:cs typeface="Times New Roman" pitchFamily="18" charset="0"/>
            </a:endParaRPr>
          </a:p>
          <a:p>
            <a:pPr algn="ctr"/>
            <a:endParaRPr lang="ru-RU" sz="3600" b="1">
              <a:solidFill>
                <a:srgbClr val="002060"/>
              </a:solidFill>
              <a:cs typeface="Times New Roman" pitchFamily="18" charset="0"/>
            </a:endParaRPr>
          </a:p>
        </p:txBody>
      </p:sp>
      <p:pic>
        <p:nvPicPr>
          <p:cNvPr id="163844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45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6" name="Прямоугольник 8"/>
          <p:cNvSpPr>
            <a:spLocks noChangeArrowheads="1"/>
          </p:cNvSpPr>
          <p:nvPr/>
        </p:nvSpPr>
        <p:spPr bwMode="auto">
          <a:xfrm>
            <a:off x="1763713" y="404813"/>
            <a:ext cx="6337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cs typeface="Times New Roman" pitchFamily="18" charset="0"/>
              </a:rPr>
              <a:t>Жилищно-коммунальное хозяйство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167938" name="Picture 2" descr="F:\1 КРИСТИНА\Сессии 3 созыва\2019\63 сессия от 09.02.2019\фото\ERRH5865.JPG"/>
          <p:cNvPicPr>
            <a:picLocks noChangeAspect="1" noChangeArrowheads="1"/>
          </p:cNvPicPr>
          <p:nvPr/>
        </p:nvPicPr>
        <p:blipFill>
          <a:blip r:embed="rId4" cstate="print"/>
          <a:srcRect l="12500" r="12500"/>
          <a:stretch>
            <a:fillRect/>
          </a:stretch>
        </p:blipFill>
        <p:spPr bwMode="auto">
          <a:xfrm>
            <a:off x="3923928" y="1110667"/>
            <a:ext cx="5198099" cy="4320480"/>
          </a:xfrm>
          <a:prstGeom prst="rect">
            <a:avLst/>
          </a:prstGeom>
          <a:noFill/>
        </p:spPr>
      </p:pic>
      <p:sp>
        <p:nvSpPr>
          <p:cNvPr id="172033" name="Rectangle 1"/>
          <p:cNvSpPr>
            <a:spLocks noChangeArrowheads="1"/>
          </p:cNvSpPr>
          <p:nvPr/>
        </p:nvSpPr>
        <p:spPr bwMode="auto">
          <a:xfrm>
            <a:off x="0" y="5689948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Всего было заменено 20 светильников на гостевых улицах в х. Тельман и                                 п. Комсомольский. Дополнительно было установлено 8 светильников по просьбам жителей.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2034" name="Picture 2" descr="F:\1 КРИСТИНА\Сессии 3 созыва\2019\63 сессия от 09.02.2019\фото\JR\IMG_20190202_214543.jpg"/>
          <p:cNvPicPr>
            <a:picLocks noChangeAspect="1" noChangeArrowheads="1"/>
          </p:cNvPicPr>
          <p:nvPr/>
        </p:nvPicPr>
        <p:blipFill>
          <a:blip r:embed="rId5" cstate="print"/>
          <a:srcRect r="26359"/>
          <a:stretch>
            <a:fillRect/>
          </a:stretch>
        </p:blipFill>
        <p:spPr bwMode="auto">
          <a:xfrm>
            <a:off x="0" y="1124744"/>
            <a:ext cx="3923928" cy="44644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7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7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2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2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2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5" name="Picture 3" descr="C:\Users\СВЕТЛАНКА\Desktop\Новая папка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715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Организация дорожной деятельности в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Комсомольском сельском поселении 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9A5D5D0-7D35-4C2B-8F26-4BD87ADE2B2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164868" name="Picture 2" descr="Комсомольское СП-10г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72" name="Rectangle 18"/>
          <p:cNvSpPr>
            <a:spLocks noChangeArrowheads="1"/>
          </p:cNvSpPr>
          <p:nvPr/>
        </p:nvSpPr>
        <p:spPr bwMode="auto">
          <a:xfrm>
            <a:off x="5875415" y="2132856"/>
            <a:ext cx="327585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В </a:t>
            </a:r>
            <a:r>
              <a:rPr lang="ru-RU" sz="2000" dirty="0" smtClean="0"/>
              <a:t>декабре 2019 года </a:t>
            </a:r>
            <a:r>
              <a:rPr lang="ru-RU" sz="2000" dirty="0"/>
              <a:t>прошли отбор в краевую программу на предоставление </a:t>
            </a:r>
            <a:r>
              <a:rPr lang="ru-RU" sz="2000" dirty="0" smtClean="0"/>
              <a:t>субсидии, благодаря </a:t>
            </a:r>
            <a:r>
              <a:rPr lang="ru-RU" sz="2000" dirty="0"/>
              <a:t>этому в текущем году в поселке Комсомольский будет проведен капитальный ремонт ул. Комсомольской от </a:t>
            </a:r>
            <a:r>
              <a:rPr lang="ru-RU" sz="2000" dirty="0" err="1"/>
              <a:t>а.д</a:t>
            </a:r>
            <a:r>
              <a:rPr lang="ru-RU" sz="2000" dirty="0"/>
              <a:t>. г. Гулькевичи – </a:t>
            </a:r>
            <a:endParaRPr lang="ru-RU" sz="2000" dirty="0" smtClean="0"/>
          </a:p>
          <a:p>
            <a:pPr algn="ctr"/>
            <a:r>
              <a:rPr lang="ru-RU" sz="2000" dirty="0" err="1" smtClean="0"/>
              <a:t>ст-ца</a:t>
            </a:r>
            <a:r>
              <a:rPr lang="ru-RU" sz="2000" dirty="0" smtClean="0"/>
              <a:t> </a:t>
            </a:r>
            <a:r>
              <a:rPr lang="ru-RU" sz="2000" dirty="0"/>
              <a:t>Скобелевская, протяженностью 0,298 км, стоимостью 2 </a:t>
            </a:r>
            <a:r>
              <a:rPr lang="ru-RU" sz="2000" dirty="0" smtClean="0"/>
              <a:t>372,474 </a:t>
            </a:r>
            <a:r>
              <a:rPr lang="ru-RU" sz="2000" dirty="0"/>
              <a:t>тыс. рублей.</a:t>
            </a:r>
            <a:endParaRPr lang="ru-RU" sz="2000" dirty="0" smtClean="0"/>
          </a:p>
        </p:txBody>
      </p:sp>
      <p:pic>
        <p:nvPicPr>
          <p:cNvPr id="2050" name="Picture 2" descr="D:\001 Мои документы\1 КРИСТИНА\Сессии 3 созыва\2019\63 сессия от 09.02.2019\фото\зеленая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82"/>
          <a:stretch/>
        </p:blipFill>
        <p:spPr bwMode="auto">
          <a:xfrm>
            <a:off x="-32493" y="1052513"/>
            <a:ext cx="5900638" cy="580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48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4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487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6310</TotalTime>
  <Words>1243</Words>
  <Application>Microsoft Office PowerPoint</Application>
  <PresentationFormat>Экран (4:3)</PresentationFormat>
  <Paragraphs>243</Paragraphs>
  <Slides>45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Инфраструктура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Александр Александрович Шишикин  глава муниципального образования Гулькевичский район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Открытая сессия Скобелевского сельского поселения Гулькевичского района Ежегодный отчет главы «О результатах своей деятельности и деятельности администрации за 2017 год» Виктор Игоревич Кадькало</dc:title>
  <dc:creator>СМИ</dc:creator>
  <cp:lastModifiedBy>Пользователь</cp:lastModifiedBy>
  <cp:revision>390</cp:revision>
  <cp:lastPrinted>2020-01-28T13:47:12Z</cp:lastPrinted>
  <dcterms:created xsi:type="dcterms:W3CDTF">2018-01-26T08:57:46Z</dcterms:created>
  <dcterms:modified xsi:type="dcterms:W3CDTF">2020-02-03T09:51:00Z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5194095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S9.0.0</vt:lpwstr>
  </property>
</Properties>
</file>