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2.xml" ContentType="application/vnd.openxmlformats-officedocument.drawingml.chart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00" r:id="rId2"/>
    <p:sldId id="407" r:id="rId3"/>
    <p:sldId id="371" r:id="rId4"/>
    <p:sldId id="346" r:id="rId5"/>
    <p:sldId id="307" r:id="rId6"/>
    <p:sldId id="352" r:id="rId7"/>
    <p:sldId id="339" r:id="rId8"/>
    <p:sldId id="390" r:id="rId9"/>
    <p:sldId id="354" r:id="rId10"/>
    <p:sldId id="376" r:id="rId11"/>
    <p:sldId id="340" r:id="rId12"/>
    <p:sldId id="386" r:id="rId13"/>
    <p:sldId id="395" r:id="rId14"/>
    <p:sldId id="377" r:id="rId15"/>
    <p:sldId id="391" r:id="rId16"/>
    <p:sldId id="392" r:id="rId17"/>
    <p:sldId id="343" r:id="rId18"/>
    <p:sldId id="355" r:id="rId19"/>
    <p:sldId id="356" r:id="rId20"/>
    <p:sldId id="342" r:id="rId21"/>
    <p:sldId id="344" r:id="rId22"/>
    <p:sldId id="345" r:id="rId23"/>
    <p:sldId id="303" r:id="rId24"/>
    <p:sldId id="378" r:id="rId25"/>
    <p:sldId id="363" r:id="rId26"/>
    <p:sldId id="394" r:id="rId27"/>
    <p:sldId id="327" r:id="rId28"/>
    <p:sldId id="387" r:id="rId29"/>
    <p:sldId id="329" r:id="rId30"/>
    <p:sldId id="370" r:id="rId31"/>
    <p:sldId id="330" r:id="rId32"/>
    <p:sldId id="374" r:id="rId33"/>
    <p:sldId id="375" r:id="rId34"/>
    <p:sldId id="393" r:id="rId35"/>
    <p:sldId id="333" r:id="rId36"/>
    <p:sldId id="409" r:id="rId37"/>
    <p:sldId id="408" r:id="rId38"/>
    <p:sldId id="398" r:id="rId39"/>
    <p:sldId id="405" r:id="rId40"/>
    <p:sldId id="401" r:id="rId41"/>
    <p:sldId id="402" r:id="rId42"/>
    <p:sldId id="404" r:id="rId43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2" autoAdjust="0"/>
    <p:restoredTop sz="94662" autoAdjust="0"/>
  </p:normalViewPr>
  <p:slideViewPr>
    <p:cSldViewPr>
      <p:cViewPr varScale="1">
        <p:scale>
          <a:sx n="66" d="100"/>
          <a:sy n="66" d="100"/>
        </p:scale>
        <p:origin x="-141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43"/>
      <c:hPercent val="81"/>
      <c:rotY val="44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12700">
          <a:solidFill>
            <a:schemeClr val="tx1"/>
          </a:solidFill>
          <a:prstDash val="solid"/>
        </a:ln>
      </c:spPr>
    </c:sideWall>
    <c:backWall>
      <c:thickness val="0"/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7.1310116086235484E-2"/>
          <c:y val="8.0939947780678867E-2"/>
          <c:w val="0.53731343283582089"/>
          <c:h val="0.7310704960835511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Содержание аппарата управления</c:v>
                </c:pt>
              </c:strCache>
            </c:strRef>
          </c:tx>
          <c:spPr>
            <a:solidFill>
              <a:schemeClr val="accent1"/>
            </a:solidFill>
            <a:ln w="19012">
              <a:solidFill>
                <a:schemeClr val="tx1"/>
              </a:solidFill>
              <a:prstDash val="solid"/>
            </a:ln>
          </c:spPr>
          <c:invertIfNegative val="0"/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Sheet1!$B$2:$B$2</c:f>
              <c:numCache>
                <c:formatCode>General</c:formatCode>
                <c:ptCount val="1"/>
                <c:pt idx="0">
                  <c:v>2270.4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Дорожное хозяйство</c:v>
                </c:pt>
              </c:strCache>
            </c:strRef>
          </c:tx>
          <c:spPr>
            <a:solidFill>
              <a:schemeClr val="accent2"/>
            </a:solidFill>
            <a:ln w="19012">
              <a:solidFill>
                <a:schemeClr val="tx1"/>
              </a:solidFill>
              <a:prstDash val="solid"/>
            </a:ln>
          </c:spPr>
          <c:invertIfNegative val="0"/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Sheet1!$B$3:$B$3</c:f>
              <c:numCache>
                <c:formatCode>General</c:formatCode>
                <c:ptCount val="1"/>
                <c:pt idx="0">
                  <c:v>3007.5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Культура</c:v>
                </c:pt>
              </c:strCache>
            </c:strRef>
          </c:tx>
          <c:spPr>
            <a:solidFill>
              <a:schemeClr val="hlink"/>
            </a:solidFill>
            <a:ln w="19012">
              <a:solidFill>
                <a:schemeClr val="tx1"/>
              </a:solidFill>
              <a:prstDash val="solid"/>
            </a:ln>
          </c:spPr>
          <c:invertIfNegative val="0"/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Sheet1!$B$4:$B$4</c:f>
              <c:numCache>
                <c:formatCode>General</c:formatCode>
                <c:ptCount val="1"/>
                <c:pt idx="0">
                  <c:v>3313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Благоустройство</c:v>
                </c:pt>
              </c:strCache>
            </c:strRef>
          </c:tx>
          <c:spPr>
            <a:solidFill>
              <a:schemeClr val="folHlink"/>
            </a:solidFill>
            <a:ln w="19012">
              <a:solidFill>
                <a:schemeClr val="tx1"/>
              </a:solidFill>
              <a:prstDash val="solid"/>
            </a:ln>
          </c:spPr>
          <c:invertIfNegative val="0"/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Sheet1!$B$5:$B$5</c:f>
              <c:numCache>
                <c:formatCode>General</c:formatCode>
                <c:ptCount val="1"/>
                <c:pt idx="0">
                  <c:v>1355.8</c:v>
                </c:pt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Спорт и молодежная политика</c:v>
                </c:pt>
              </c:strCache>
            </c:strRef>
          </c:tx>
          <c:spPr>
            <a:solidFill>
              <a:srgbClr val="FFFF00"/>
            </a:solidFill>
            <a:ln w="19012">
              <a:solidFill>
                <a:schemeClr val="tx1"/>
              </a:solidFill>
              <a:prstDash val="solid"/>
            </a:ln>
          </c:spPr>
          <c:invertIfNegative val="0"/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Sheet1!$B$6:$B$6</c:f>
              <c:numCache>
                <c:formatCode>General</c:formatCode>
                <c:ptCount val="1"/>
                <c:pt idx="0">
                  <c:v>339.9</c:v>
                </c:pt>
              </c:numCache>
            </c:numRef>
          </c:val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ПВУ</c:v>
                </c:pt>
              </c:strCache>
            </c:strRef>
          </c:tx>
          <c:spPr>
            <a:solidFill>
              <a:srgbClr val="FF0000"/>
            </a:solidFill>
            <a:ln w="19012">
              <a:solidFill>
                <a:schemeClr val="tx1"/>
              </a:solidFill>
              <a:prstDash val="solid"/>
            </a:ln>
          </c:spPr>
          <c:invertIfNegative val="0"/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Sheet1!$B$7:$B$7</c:f>
              <c:numCache>
                <c:formatCode>General</c:formatCode>
                <c:ptCount val="1"/>
                <c:pt idx="0">
                  <c:v>243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38819712"/>
        <c:axId val="38821248"/>
        <c:axId val="0"/>
      </c:bar3DChart>
      <c:catAx>
        <c:axId val="388197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475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534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3882124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8821248"/>
        <c:scaling>
          <c:orientation val="minMax"/>
        </c:scaling>
        <c:delete val="0"/>
        <c:axPos val="l"/>
        <c:majorGridlines>
          <c:spPr>
            <a:ln w="4753">
              <a:solidFill>
                <a:schemeClr val="tx1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475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534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38819712"/>
        <c:crosses val="autoZero"/>
        <c:crossBetween val="between"/>
      </c:valAx>
      <c:spPr>
        <a:noFill/>
        <a:ln w="38024">
          <a:noFill/>
        </a:ln>
      </c:spPr>
    </c:plotArea>
    <c:legend>
      <c:legendPos val="r"/>
      <c:layout>
        <c:manualLayout>
          <c:xMode val="edge"/>
          <c:yMode val="edge"/>
          <c:x val="0.64013266998341622"/>
          <c:y val="1.5665796344647522E-2"/>
          <c:w val="0.35986733001658378"/>
          <c:h val="0.95300261096605743"/>
        </c:manualLayout>
      </c:layout>
      <c:overlay val="0"/>
      <c:spPr>
        <a:noFill/>
        <a:ln w="4753">
          <a:solidFill>
            <a:schemeClr val="tx1"/>
          </a:solidFill>
          <a:prstDash val="solid"/>
        </a:ln>
      </c:spPr>
      <c:txPr>
        <a:bodyPr/>
        <a:lstStyle/>
        <a:p>
          <a:pPr>
            <a:defRPr sz="1924" b="1" i="0" u="none" strike="noStrike" baseline="0">
              <a:solidFill>
                <a:schemeClr val="tx1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2470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43"/>
      <c:hPercent val="51"/>
      <c:rotY val="44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12700">
          <a:solidFill>
            <a:schemeClr val="tx1"/>
          </a:solidFill>
          <a:prstDash val="solid"/>
        </a:ln>
      </c:spPr>
    </c:sideWall>
    <c:backWall>
      <c:thickness val="0"/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9.2385428647261791E-2"/>
          <c:y val="2.8102591661968788E-2"/>
          <c:w val="0.90761457135273826"/>
          <c:h val="0.7819750491818691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женщин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tx1"/>
              </a:solidFill>
              <a:prstDash val="solid"/>
            </a:ln>
          </c:spPr>
          <c:invertIfNegative val="0"/>
          <c:cat>
            <c:numRef>
              <c:f>Sheet1!$B$1:$D$1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Sheet1!$B$2:$D$2</c:f>
              <c:numCache>
                <c:formatCode>General</c:formatCode>
                <c:ptCount val="3"/>
                <c:pt idx="0">
                  <c:v>1676</c:v>
                </c:pt>
                <c:pt idx="1">
                  <c:v>1675</c:v>
                </c:pt>
                <c:pt idx="2">
                  <c:v>1674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мужчин</c:v>
                </c:pt>
              </c:strCache>
            </c:strRef>
          </c:tx>
          <c:spPr>
            <a:solidFill>
              <a:schemeClr val="accent2"/>
            </a:solidFill>
            <a:ln w="19050">
              <a:solidFill>
                <a:schemeClr val="tx1"/>
              </a:solidFill>
              <a:prstDash val="solid"/>
            </a:ln>
          </c:spPr>
          <c:invertIfNegative val="0"/>
          <c:cat>
            <c:numRef>
              <c:f>Sheet1!$B$1:$D$1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Sheet1!$B$3:$D$3</c:f>
              <c:numCache>
                <c:formatCode>General</c:formatCode>
                <c:ptCount val="3"/>
                <c:pt idx="0">
                  <c:v>1423</c:v>
                </c:pt>
                <c:pt idx="1">
                  <c:v>1433</c:v>
                </c:pt>
                <c:pt idx="2">
                  <c:v>1437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пенсионеров</c:v>
                </c:pt>
              </c:strCache>
            </c:strRef>
          </c:tx>
          <c:spPr>
            <a:solidFill>
              <a:schemeClr val="hlink"/>
            </a:solidFill>
            <a:ln w="19050">
              <a:solidFill>
                <a:schemeClr val="tx1"/>
              </a:solidFill>
              <a:prstDash val="solid"/>
            </a:ln>
          </c:spPr>
          <c:invertIfNegative val="0"/>
          <c:cat>
            <c:numRef>
              <c:f>Sheet1!$B$1:$D$1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Sheet1!$B$4:$D$4</c:f>
              <c:numCache>
                <c:formatCode>General</c:formatCode>
                <c:ptCount val="3"/>
                <c:pt idx="0">
                  <c:v>632</c:v>
                </c:pt>
                <c:pt idx="1">
                  <c:v>644</c:v>
                </c:pt>
                <c:pt idx="2">
                  <c:v>657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несовершеннолетних</c:v>
                </c:pt>
              </c:strCache>
            </c:strRef>
          </c:tx>
          <c:spPr>
            <a:solidFill>
              <a:schemeClr val="folHlink"/>
            </a:solidFill>
            <a:ln w="19050">
              <a:solidFill>
                <a:schemeClr val="tx1"/>
              </a:solidFill>
              <a:prstDash val="solid"/>
            </a:ln>
          </c:spPr>
          <c:invertIfNegative val="0"/>
          <c:cat>
            <c:numRef>
              <c:f>Sheet1!$B$1:$D$1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Sheet1!$B$5:$D$5</c:f>
              <c:numCache>
                <c:formatCode>General</c:formatCode>
                <c:ptCount val="3"/>
                <c:pt idx="0">
                  <c:v>747</c:v>
                </c:pt>
                <c:pt idx="1">
                  <c:v>769</c:v>
                </c:pt>
                <c:pt idx="2">
                  <c:v>792</c:v>
                </c:pt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многодетные семьи</c:v>
                </c:pt>
              </c:strCache>
            </c:strRef>
          </c:tx>
          <c:spPr>
            <a:solidFill>
              <a:srgbClr val="FFFF00"/>
            </a:solidFill>
            <a:ln w="19050">
              <a:solidFill>
                <a:schemeClr val="tx1"/>
              </a:solidFill>
              <a:prstDash val="solid"/>
            </a:ln>
          </c:spPr>
          <c:invertIfNegative val="0"/>
          <c:cat>
            <c:numRef>
              <c:f>Sheet1!$B$1:$D$1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Sheet1!$B$6:$D$6</c:f>
              <c:numCache>
                <c:formatCode>General</c:formatCode>
                <c:ptCount val="3"/>
                <c:pt idx="0">
                  <c:v>39</c:v>
                </c:pt>
                <c:pt idx="1">
                  <c:v>47</c:v>
                </c:pt>
                <c:pt idx="2">
                  <c:v>54</c:v>
                </c:pt>
              </c:numCache>
            </c:numRef>
          </c:val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родилось детей</c:v>
                </c:pt>
              </c:strCache>
            </c:strRef>
          </c:tx>
          <c:spPr>
            <a:solidFill>
              <a:srgbClr val="FF0000"/>
            </a:solidFill>
            <a:ln w="19050">
              <a:solidFill>
                <a:schemeClr val="tx1"/>
              </a:solidFill>
              <a:prstDash val="solid"/>
            </a:ln>
          </c:spPr>
          <c:invertIfNegative val="0"/>
          <c:cat>
            <c:numRef>
              <c:f>Sheet1!$B$1:$D$1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Sheet1!$B$7:$D$7</c:f>
              <c:numCache>
                <c:formatCode>General</c:formatCode>
                <c:ptCount val="3"/>
                <c:pt idx="0">
                  <c:v>42</c:v>
                </c:pt>
                <c:pt idx="1">
                  <c:v>32</c:v>
                </c:pt>
                <c:pt idx="2">
                  <c:v>36</c:v>
                </c:pt>
              </c:numCache>
            </c:numRef>
          </c:val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умерло жителей</c:v>
                </c:pt>
              </c:strCache>
            </c:strRef>
          </c:tx>
          <c:spPr>
            <a:solidFill>
              <a:srgbClr val="00FF00"/>
            </a:solidFill>
            <a:ln w="19050">
              <a:solidFill>
                <a:schemeClr val="tx1"/>
              </a:solidFill>
              <a:prstDash val="solid"/>
            </a:ln>
          </c:spPr>
          <c:invertIfNegative val="0"/>
          <c:cat>
            <c:numRef>
              <c:f>Sheet1!$B$1:$D$1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Sheet1!$B$8:$D$8</c:f>
              <c:numCache>
                <c:formatCode>General</c:formatCode>
                <c:ptCount val="3"/>
                <c:pt idx="0">
                  <c:v>24</c:v>
                </c:pt>
                <c:pt idx="1">
                  <c:v>23</c:v>
                </c:pt>
                <c:pt idx="2">
                  <c:v>26</c:v>
                </c:pt>
              </c:numCache>
            </c:numRef>
          </c:val>
        </c:ser>
        <c:ser>
          <c:idx val="7"/>
          <c:order val="7"/>
          <c:tx>
            <c:strRef>
              <c:f>Sheet1!#ССЫЛКА!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rgbClr val="339966"/>
            </a:solidFill>
            <a:ln w="19050">
              <a:solidFill>
                <a:schemeClr val="tx1"/>
              </a:solidFill>
              <a:prstDash val="solid"/>
            </a:ln>
          </c:spPr>
          <c:invertIfNegative val="0"/>
          <c:cat>
            <c:numRef>
              <c:f>Sheet1!$B$1:$D$1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Sheet1!#ССЫЛКА!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117837824"/>
        <c:axId val="117839360"/>
        <c:axId val="0"/>
      </c:bar3DChart>
      <c:catAx>
        <c:axId val="1178378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476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2175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17839360"/>
        <c:crossesAt val="0"/>
        <c:auto val="1"/>
        <c:lblAlgn val="ctr"/>
        <c:lblOffset val="100"/>
        <c:tickLblSkip val="1"/>
        <c:tickMarkSkip val="1"/>
        <c:noMultiLvlLbl val="0"/>
      </c:catAx>
      <c:valAx>
        <c:axId val="117839360"/>
        <c:scaling>
          <c:orientation val="minMax"/>
        </c:scaling>
        <c:delete val="0"/>
        <c:axPos val="l"/>
        <c:majorGridlines>
          <c:spPr>
            <a:ln w="4762">
              <a:solidFill>
                <a:schemeClr val="tx1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476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2175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17837824"/>
        <c:crosses val="autoZero"/>
        <c:crossBetween val="between"/>
      </c:valAx>
      <c:spPr>
        <a:noFill/>
        <a:ln w="38099">
          <a:noFill/>
        </a:ln>
      </c:spPr>
    </c:plotArea>
    <c:legend>
      <c:legendPos val="r"/>
      <c:legendEntry>
        <c:idx val="7"/>
        <c:delete val="1"/>
      </c:legendEntry>
      <c:layout>
        <c:manualLayout>
          <c:xMode val="edge"/>
          <c:yMode val="edge"/>
          <c:x val="1.5873015873015875E-3"/>
          <c:y val="0.8524511602077649"/>
          <c:w val="0.94761904761904781"/>
          <c:h val="0.14754883979223507"/>
        </c:manualLayout>
      </c:layout>
      <c:overlay val="0"/>
      <c:spPr>
        <a:noFill/>
        <a:ln w="4762">
          <a:solidFill>
            <a:schemeClr val="tx1"/>
          </a:solidFill>
          <a:prstDash val="solid"/>
        </a:ln>
      </c:spPr>
      <c:txPr>
        <a:bodyPr/>
        <a:lstStyle/>
        <a:p>
          <a:pPr>
            <a:defRPr sz="1927" b="1" i="0" u="none" strike="noStrike" baseline="0">
              <a:solidFill>
                <a:schemeClr val="tx1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2700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195C9F-54B4-4041-B90E-8552B8F7A49B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A1CC10-ACED-4117-AE87-EA36413E6A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87308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2DECAF2-5974-486E-947A-BAF745746F23}" type="datetimeFigureOut">
              <a:rPr lang="ru-RU"/>
              <a:pPr>
                <a:defRPr/>
              </a:pPr>
              <a:t>29.01.2021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E5595C4-F96D-4BF4-B25E-8039752127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55311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5595C4-F96D-4BF4-B25E-80397521277B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98703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5595C4-F96D-4BF4-B25E-80397521277B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8534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5595C4-F96D-4BF4-B25E-80397521277B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07521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5595C4-F96D-4BF4-B25E-80397521277B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46504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5595C4-F96D-4BF4-B25E-80397521277B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46504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5595C4-F96D-4BF4-B25E-80397521277B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29249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5595C4-F96D-4BF4-B25E-80397521277B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09363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5595C4-F96D-4BF4-B25E-80397521277B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1647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5595C4-F96D-4BF4-B25E-80397521277B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250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5595C4-F96D-4BF4-B25E-80397521277B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39354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5595C4-F96D-4BF4-B25E-80397521277B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018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5595C4-F96D-4BF4-B25E-80397521277B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98703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5595C4-F96D-4BF4-B25E-80397521277B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08172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5595C4-F96D-4BF4-B25E-80397521277B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90588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5595C4-F96D-4BF4-B25E-80397521277B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4279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30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73059" name="Номер слайда 3"/>
          <p:cNvSpPr txBox="1">
            <a:spLocks noGrp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D06332F-35C5-4BDB-91F8-F38392DE1989}" type="slidenum">
              <a:rPr lang="ru-RU" sz="1200">
                <a:latin typeface="Calibri" pitchFamily="34" charset="0"/>
              </a:rPr>
              <a:pPr algn="r"/>
              <a:t>23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5595C4-F96D-4BF4-B25E-80397521277B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937621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5595C4-F96D-4BF4-B25E-80397521277B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010140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5595C4-F96D-4BF4-B25E-80397521277B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010140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5595C4-F96D-4BF4-B25E-80397521277B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577217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5595C4-F96D-4BF4-B25E-80397521277B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240655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5595C4-F96D-4BF4-B25E-80397521277B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58947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5595C4-F96D-4BF4-B25E-80397521277B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247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5595C4-F96D-4BF4-B25E-80397521277B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177542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5595C4-F96D-4BF4-B25E-80397521277B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15531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5595C4-F96D-4BF4-B25E-80397521277B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598291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5595C4-F96D-4BF4-B25E-80397521277B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31802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5595C4-F96D-4BF4-B25E-80397521277B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220039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5595C4-F96D-4BF4-B25E-80397521277B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155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5595C4-F96D-4BF4-B25E-80397521277B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98703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5595C4-F96D-4BF4-B25E-80397521277B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26065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5595C4-F96D-4BF4-B25E-80397521277B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82663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5595C4-F96D-4BF4-B25E-80397521277B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2703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5595C4-F96D-4BF4-B25E-80397521277B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53205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5595C4-F96D-4BF4-B25E-80397521277B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76079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5595C4-F96D-4BF4-B25E-80397521277B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3933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EB57DD-CD69-40B5-96F4-EF2E1800B128}" type="datetimeFigureOut">
              <a:rPr lang="ru-RU"/>
              <a:pPr>
                <a:defRPr/>
              </a:pPr>
              <a:t>29.01.2021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1357F-07AD-4E48-A9BD-104A39B22A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466DF-62B7-46B3-B118-77793156F5CD}" type="datetimeFigureOut">
              <a:rPr lang="ru-RU"/>
              <a:pPr>
                <a:defRPr/>
              </a:pPr>
              <a:t>29.01.2021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ABF58-D1E5-45FD-9D34-736DF663EE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7514B-24EA-4C1B-A82A-88CE599EFB4C}" type="datetimeFigureOut">
              <a:rPr lang="ru-RU"/>
              <a:pPr>
                <a:defRPr/>
              </a:pPr>
              <a:t>29.01.2021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F34714-B24B-42D9-B9BB-46154FC9E0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F044A1-186B-436E-9E38-08AD65E9A5BA}" type="datetimeFigureOut">
              <a:rPr lang="ru-RU"/>
              <a:pPr>
                <a:defRPr/>
              </a:pPr>
              <a:t>29.01.2021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37E70-EB0A-42CC-8F07-0186F560BF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F33598-D974-49F2-876A-168733641558}" type="datetimeFigureOut">
              <a:rPr lang="ru-RU"/>
              <a:pPr>
                <a:defRPr/>
              </a:pPr>
              <a:t>29.01.2021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8EA88-FA4A-494E-A119-266B77677F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144BEC-0162-487A-A7B6-CD55371A1368}" type="datetimeFigureOut">
              <a:rPr lang="ru-RU"/>
              <a:pPr>
                <a:defRPr/>
              </a:pPr>
              <a:t>29.01.2021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FE3A0-A9FC-471D-BA51-1AF684639C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24005-5214-464C-8EC4-1DE278FF3860}" type="datetimeFigureOut">
              <a:rPr lang="ru-RU"/>
              <a:pPr>
                <a:defRPr/>
              </a:pPr>
              <a:t>29.01.2021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5DFC3-8A84-4F92-8A50-72049DAC94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5EF73-F8F4-4C6F-AB7C-A3ED7E3825C7}" type="datetimeFigureOut">
              <a:rPr lang="ru-RU"/>
              <a:pPr>
                <a:defRPr/>
              </a:pPr>
              <a:t>29.01.2021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97F06-3E42-437F-B78D-16B592B4FF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7720D-E391-4AC7-9226-2F52FFBFBBD0}" type="datetimeFigureOut">
              <a:rPr lang="ru-RU"/>
              <a:pPr>
                <a:defRPr/>
              </a:pPr>
              <a:t>29.01.2021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6A618-3844-43DC-8DCA-8A4CD8BC75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EF356-E855-4A2F-83E2-168CBE6F7707}" type="datetimeFigureOut">
              <a:rPr lang="ru-RU"/>
              <a:pPr>
                <a:defRPr/>
              </a:pPr>
              <a:t>29.01.2021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FC040-EE63-4DA5-8F97-D68E8FF6CC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DB2FD4-C7AC-497E-B14A-6B55000030BA}" type="datetimeFigureOut">
              <a:rPr lang="ru-RU"/>
              <a:pPr>
                <a:defRPr/>
              </a:pPr>
              <a:t>29.01.2021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73F3A6-D25D-4B1A-94D2-77C55C98D2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3FC273C-2B12-4856-B8A2-5049D5DB2027}" type="datetimeFigureOut">
              <a:rPr lang="ru-RU"/>
              <a:pPr>
                <a:defRPr/>
              </a:pPr>
              <a:t>29.01.2021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070F6E2-2D46-4B24-808A-171A14C1B3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g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3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g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g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g"/><Relationship Id="rId5" Type="http://schemas.openxmlformats.org/officeDocument/2006/relationships/image" Target="../media/image28.jpg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.xml"/><Relationship Id="rId4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3.jpeg"/><Relationship Id="rId7" Type="http://schemas.openxmlformats.org/officeDocument/2006/relationships/image" Target="../media/image27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2.jpeg"/><Relationship Id="rId4" Type="http://schemas.openxmlformats.org/officeDocument/2006/relationships/image" Target="../media/image39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g"/><Relationship Id="rId3" Type="http://schemas.openxmlformats.org/officeDocument/2006/relationships/image" Target="../media/image3.jpeg"/><Relationship Id="rId7" Type="http://schemas.openxmlformats.org/officeDocument/2006/relationships/image" Target="../media/image43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g"/><Relationship Id="rId5" Type="http://schemas.openxmlformats.org/officeDocument/2006/relationships/image" Target="../media/image41.jpg"/><Relationship Id="rId4" Type="http://schemas.openxmlformats.org/officeDocument/2006/relationships/image" Target="../media/image2.jpeg"/><Relationship Id="rId9" Type="http://schemas.openxmlformats.org/officeDocument/2006/relationships/image" Target="../media/image45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48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g"/><Relationship Id="rId5" Type="http://schemas.openxmlformats.org/officeDocument/2006/relationships/image" Target="../media/image46.jpg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5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g"/><Relationship Id="rId4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58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5" Type="http://schemas.openxmlformats.org/officeDocument/2006/relationships/image" Target="../media/image56.jp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jpg"/><Relationship Id="rId5" Type="http://schemas.openxmlformats.org/officeDocument/2006/relationships/image" Target="../media/image61.jpg"/><Relationship Id="rId4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66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jpeg"/><Relationship Id="rId4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.xml"/><Relationship Id="rId4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g"/><Relationship Id="rId5" Type="http://schemas.openxmlformats.org/officeDocument/2006/relationships/image" Target="../media/image7.jpe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9EDCCEA8-30E1-4E16-9CD0-B0A3A37536F1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</a:t>
            </a:fld>
            <a:endParaRPr lang="ru-RU" sz="1200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14338" name="Rectangle 1"/>
          <p:cNvSpPr>
            <a:spLocks noChangeArrowheads="1"/>
          </p:cNvSpPr>
          <p:nvPr/>
        </p:nvSpPr>
        <p:spPr bwMode="auto">
          <a:xfrm>
            <a:off x="0" y="2623572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dirty="0"/>
              <a:t>Ежегодный отчет </a:t>
            </a:r>
          </a:p>
          <a:p>
            <a:pPr algn="ctr"/>
            <a:r>
              <a:rPr lang="ru-RU" sz="2400" b="1" dirty="0"/>
              <a:t>главы Комсомольского сельского поселения</a:t>
            </a:r>
          </a:p>
          <a:p>
            <a:pPr algn="ctr"/>
            <a:r>
              <a:rPr lang="ru-RU" sz="2400" b="1" dirty="0"/>
              <a:t>Гулькевичского района</a:t>
            </a:r>
          </a:p>
          <a:p>
            <a:pPr algn="ctr"/>
            <a:r>
              <a:rPr lang="ru-RU" sz="2400" b="1" dirty="0"/>
              <a:t>о результатах своей деятельности </a:t>
            </a:r>
          </a:p>
          <a:p>
            <a:pPr algn="ctr"/>
            <a:r>
              <a:rPr lang="ru-RU" sz="2400" b="1" dirty="0"/>
              <a:t>и деятельности администрации </a:t>
            </a:r>
          </a:p>
          <a:p>
            <a:pPr algn="ctr"/>
            <a:r>
              <a:rPr lang="ru-RU" sz="2400" b="1" dirty="0"/>
              <a:t>Комсомольского сельского поселения</a:t>
            </a:r>
          </a:p>
          <a:p>
            <a:pPr algn="ctr"/>
            <a:r>
              <a:rPr lang="ru-RU" sz="2400" b="1" dirty="0"/>
              <a:t>Гулькевичского района за </a:t>
            </a:r>
            <a:r>
              <a:rPr lang="ru-RU" sz="2400" b="1" dirty="0" smtClean="0"/>
              <a:t>2020 год</a:t>
            </a:r>
            <a:endParaRPr lang="ru-RU" sz="2400" b="1" dirty="0"/>
          </a:p>
        </p:txBody>
      </p:sp>
      <p:pic>
        <p:nvPicPr>
          <p:cNvPr id="14339" name="Picture 2" descr="E:\1448670367_1448526605_1448292062_ptqk4xya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75" y="5286375"/>
            <a:ext cx="15716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2" descr="Комсомольское СП-10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138" y="0"/>
            <a:ext cx="2595562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3" name="Picture 3" descr="C:\Users\СВЕТЛАНКА\Desktop\Новая папка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28625" y="285750"/>
            <a:ext cx="87153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Организация дорожной деятельности в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Комсомольском сельском поселении </a:t>
            </a:r>
            <a:endParaRPr lang="ru-RU" sz="2400" b="1" dirty="0">
              <a:solidFill>
                <a:srgbClr val="00206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2" name="Номер слайда 11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78C8B5D-02FE-453B-85D9-CDEF8F4F2983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10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pic>
        <p:nvPicPr>
          <p:cNvPr id="166916" name="Picture 2" descr="Комсомольское СП-10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144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6918" name="Rectangle 12"/>
          <p:cNvSpPr>
            <a:spLocks noChangeArrowheads="1"/>
          </p:cNvSpPr>
          <p:nvPr/>
        </p:nvSpPr>
        <p:spPr bwMode="auto">
          <a:xfrm>
            <a:off x="-128216" y="6165304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 smtClean="0"/>
              <a:t>По </a:t>
            </a:r>
            <a:r>
              <a:rPr lang="ru-RU" dirty="0"/>
              <a:t>просьбам </a:t>
            </a:r>
            <a:r>
              <a:rPr lang="ru-RU" dirty="0" smtClean="0"/>
              <a:t>жителей </a:t>
            </a:r>
            <a:r>
              <a:rPr lang="ru-RU" dirty="0" err="1" smtClean="0"/>
              <a:t>х.Тельмн</a:t>
            </a:r>
            <a:r>
              <a:rPr lang="ru-RU" dirty="0" smtClean="0"/>
              <a:t> был установлен</a:t>
            </a:r>
          </a:p>
          <a:p>
            <a:pPr algn="ctr"/>
            <a:r>
              <a:rPr lang="ru-RU" dirty="0" smtClean="0"/>
              <a:t>остановочный </a:t>
            </a:r>
            <a:r>
              <a:rPr lang="ru-RU" dirty="0"/>
              <a:t>павильон на улице </a:t>
            </a:r>
            <a:r>
              <a:rPr lang="ru-RU" dirty="0" smtClean="0"/>
              <a:t>Молодежная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33"/>
          <a:stretch/>
        </p:blipFill>
        <p:spPr bwMode="auto">
          <a:xfrm>
            <a:off x="428625" y="1052512"/>
            <a:ext cx="8258175" cy="5166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5941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69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69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3" name="Picture 3" descr="C:\Users\СВЕТЛАНКА\Desktop\Новая папка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28625" y="285750"/>
            <a:ext cx="87153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Организация дорожной деятельности в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Комсомольском сельском поселении </a:t>
            </a:r>
            <a:endParaRPr lang="ru-RU" sz="2400" b="1" dirty="0">
              <a:solidFill>
                <a:srgbClr val="00206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2" name="Номер слайда 11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78C8B5D-02FE-453B-85D9-CDEF8F4F2983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11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pic>
        <p:nvPicPr>
          <p:cNvPr id="166916" name="Picture 2" descr="Комсомольское СП-10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144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6918" name="Rectangle 12"/>
          <p:cNvSpPr>
            <a:spLocks noChangeArrowheads="1"/>
          </p:cNvSpPr>
          <p:nvPr/>
        </p:nvSpPr>
        <p:spPr bwMode="auto">
          <a:xfrm>
            <a:off x="34977" y="5715047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 smtClean="0"/>
              <a:t>В 2020 </a:t>
            </a:r>
            <a:r>
              <a:rPr lang="ru-RU" dirty="0"/>
              <a:t>году был произведен ямочный ремонт дорожного полотна улиц в п. </a:t>
            </a:r>
            <a:r>
              <a:rPr lang="ru-RU" dirty="0" smtClean="0"/>
              <a:t>Комсомольский </a:t>
            </a:r>
            <a:r>
              <a:rPr lang="ru-RU" dirty="0"/>
              <a:t>и х. Тельман, общей стоимостью работ - </a:t>
            </a:r>
            <a:r>
              <a:rPr lang="ru-RU" dirty="0" smtClean="0"/>
              <a:t>176,91 </a:t>
            </a:r>
            <a:r>
              <a:rPr lang="ru-RU" dirty="0"/>
              <a:t>тыс. руб. </a:t>
            </a:r>
          </a:p>
        </p:txBody>
      </p:sp>
      <p:pic>
        <p:nvPicPr>
          <p:cNvPr id="3074" name="Picture 2" descr="F:\16.08.2019\001 Мои документы\1 КРИСТИНА\Сессии 4 созыва\2020\отчетная сессия\Фотографии\Ямочный ремонт\IMG-20190619-WA0002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97" r="11182" b="31314"/>
          <a:stretch/>
        </p:blipFill>
        <p:spPr bwMode="auto">
          <a:xfrm>
            <a:off x="1706507" y="1052513"/>
            <a:ext cx="5730985" cy="3783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35250" y="1090192"/>
            <a:ext cx="5143436" cy="417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246" y="1079107"/>
            <a:ext cx="5572053" cy="417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69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69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3" name="Picture 3" descr="C:\Users\СВЕТЛАНКА\Desktop\Новая папка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28625" y="285750"/>
            <a:ext cx="87153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Организация дорожной деятельности в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Комсомольском сельском поселении </a:t>
            </a:r>
            <a:endParaRPr lang="ru-RU" sz="2400" b="1" dirty="0">
              <a:solidFill>
                <a:srgbClr val="00206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2" name="Номер слайда 11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78C8B5D-02FE-453B-85D9-CDEF8F4F2983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12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pic>
        <p:nvPicPr>
          <p:cNvPr id="166916" name="Picture 2" descr="Комсомольское СП-10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144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6918" name="Rectangle 12"/>
          <p:cNvSpPr>
            <a:spLocks noChangeArrowheads="1"/>
          </p:cNvSpPr>
          <p:nvPr/>
        </p:nvSpPr>
        <p:spPr bwMode="auto">
          <a:xfrm>
            <a:off x="-393" y="5927115"/>
            <a:ext cx="9144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 smtClean="0"/>
              <a:t>В 2020 </a:t>
            </a:r>
            <a:r>
              <a:rPr lang="ru-RU" dirty="0"/>
              <a:t>году проводились </a:t>
            </a:r>
            <a:r>
              <a:rPr lang="ru-RU" dirty="0" smtClean="0"/>
              <a:t>мероприятия </a:t>
            </a:r>
            <a:r>
              <a:rPr lang="ru-RU" dirty="0"/>
              <a:t>по обновлению пешеходных переходов, нанесению разметки, установке дорожных </a:t>
            </a:r>
            <a:r>
              <a:rPr lang="ru-RU" dirty="0" smtClean="0"/>
              <a:t>знаков. </a:t>
            </a:r>
          </a:p>
          <a:p>
            <a:pPr algn="ctr"/>
            <a:r>
              <a:rPr lang="ru-RU" dirty="0" smtClean="0"/>
              <a:t>Установлены светофоры Т-7 вблизи СОШ № 6 и СОШ № 8</a:t>
            </a:r>
            <a:endParaRPr lang="ru-RU" dirty="0"/>
          </a:p>
        </p:txBody>
      </p:sp>
      <p:pic>
        <p:nvPicPr>
          <p:cNvPr id="154638" name="Picture 1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4" y="1052512"/>
            <a:ext cx="6371428" cy="3953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639" name="Picture 1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51527" y="1037119"/>
            <a:ext cx="5292080" cy="3969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F:\16.08.2019\001 Мои документы\1 КРИСТИНА\Сессии 4 созыва\2021\отчетная\i (13)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61"/>
          <a:stretch/>
        </p:blipFill>
        <p:spPr bwMode="auto">
          <a:xfrm>
            <a:off x="971600" y="1047374"/>
            <a:ext cx="6894251" cy="4221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16.08.2019\001 Мои документы\1 КРИСТИНА\Сессии 4 созыва\2021\отчетная\i (7)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07" t="23339"/>
          <a:stretch/>
        </p:blipFill>
        <p:spPr bwMode="auto">
          <a:xfrm>
            <a:off x="261996" y="1037118"/>
            <a:ext cx="8620008" cy="4879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3372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69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46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4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4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46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4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4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69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3" name="Picture 3" descr="C:\Users\СВЕТЛАНКА\Desktop\Новая папка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28625" y="285750"/>
            <a:ext cx="87153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Организация дорожной деятельности в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Комсомольском сельском поселении </a:t>
            </a:r>
            <a:endParaRPr lang="ru-RU" sz="2400" b="1" dirty="0">
              <a:solidFill>
                <a:srgbClr val="00206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2" name="Номер слайда 11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78C8B5D-02FE-453B-85D9-CDEF8F4F2983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13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pic>
        <p:nvPicPr>
          <p:cNvPr id="166916" name="Picture 2" descr="Комсомольское СП-10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144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6918" name="Rectangle 12"/>
          <p:cNvSpPr>
            <a:spLocks noChangeArrowheads="1"/>
          </p:cNvSpPr>
          <p:nvPr/>
        </p:nvSpPr>
        <p:spPr bwMode="auto">
          <a:xfrm>
            <a:off x="-393" y="5635383"/>
            <a:ext cx="9144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/>
              <a:t>Для обеспечения дорожной безопасности произведен капитальный ремонт трактора, приобретен разбрасыватель песка А-116-01,  материалы для обработки поверхностей дорог против скользкости (соль 2м</a:t>
            </a:r>
            <a:r>
              <a:rPr lang="ru-RU" baseline="30000" dirty="0"/>
              <a:t>3</a:t>
            </a:r>
            <a:r>
              <a:rPr lang="ru-RU" dirty="0"/>
              <a:t>, песок 20м</a:t>
            </a:r>
            <a:r>
              <a:rPr lang="ru-RU" baseline="30000" dirty="0"/>
              <a:t>3</a:t>
            </a:r>
            <a:r>
              <a:rPr lang="ru-RU" dirty="0"/>
              <a:t>)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99" b="24398"/>
          <a:stretch/>
        </p:blipFill>
        <p:spPr bwMode="auto">
          <a:xfrm>
            <a:off x="1214438" y="1104134"/>
            <a:ext cx="5580111" cy="4513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98"/>
          <a:stretch/>
        </p:blipFill>
        <p:spPr bwMode="auto">
          <a:xfrm>
            <a:off x="977551" y="1069648"/>
            <a:ext cx="7188111" cy="458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4141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69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69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3" name="Picture 3" descr="C:\Users\СВЕТЛАНКА\Desktop\Новая папка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28625" y="285750"/>
            <a:ext cx="87153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Реализация </a:t>
            </a:r>
            <a:r>
              <a:rPr lang="ru-RU" sz="2400" b="1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программы «Городская </a:t>
            </a:r>
            <a:r>
              <a:rPr lang="ru-RU" sz="2400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среда»</a:t>
            </a:r>
            <a:endParaRPr lang="ru-RU" sz="2400" b="1" dirty="0">
              <a:solidFill>
                <a:srgbClr val="00206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2" name="Номер слайда 11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78C8B5D-02FE-453B-85D9-CDEF8F4F2983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14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pic>
        <p:nvPicPr>
          <p:cNvPr id="166916" name="Picture 2" descr="Комсомольское СП-10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144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6918" name="Rectangle 12"/>
          <p:cNvSpPr>
            <a:spLocks noChangeArrowheads="1"/>
          </p:cNvSpPr>
          <p:nvPr/>
        </p:nvSpPr>
        <p:spPr bwMode="auto">
          <a:xfrm>
            <a:off x="-393" y="5927115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9" name="Picture 3" descr="F:\16.08.2019\001 Мои документы\1 КРИСТИНА\Сессии 4 созыва\2020\отчетная сессия\2020-01-28_08-42-37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66" b="14535"/>
          <a:stretch/>
        </p:blipFill>
        <p:spPr bwMode="auto">
          <a:xfrm>
            <a:off x="-17417" y="1040330"/>
            <a:ext cx="9164005" cy="5817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430965" y="4826675"/>
            <a:ext cx="471264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ПРОЕКТ «Благоустройство </a:t>
            </a:r>
            <a:r>
              <a:rPr lang="ru-RU" dirty="0"/>
              <a:t>дворовой территории расположенной по </a:t>
            </a:r>
            <a:r>
              <a:rPr lang="ru-RU"/>
              <a:t>адресу</a:t>
            </a:r>
            <a:r>
              <a:rPr lang="ru-RU" smtClean="0"/>
              <a:t>:</a:t>
            </a:r>
          </a:p>
          <a:p>
            <a:r>
              <a:rPr lang="ru-RU" smtClean="0"/>
              <a:t>пос</a:t>
            </a:r>
            <a:r>
              <a:rPr lang="ru-RU" dirty="0"/>
              <a:t>. Комсомольский, ул. Кирова, д.1А, 1Б</a:t>
            </a:r>
            <a:r>
              <a:rPr lang="ru-RU" dirty="0" smtClean="0"/>
              <a:t>».</a:t>
            </a:r>
          </a:p>
          <a:p>
            <a:r>
              <a:rPr lang="ru-RU" dirty="0" smtClean="0"/>
              <a:t>В </a:t>
            </a:r>
            <a:r>
              <a:rPr lang="ru-RU" dirty="0"/>
              <a:t>настоящий момент опубликовано извещение о проведении аукциона на общую стоимость начальной максимальной цены контракта 2 552, 1 </a:t>
            </a:r>
            <a:r>
              <a:rPr lang="ru-RU" dirty="0" err="1"/>
              <a:t>тыс.руб</a:t>
            </a:r>
            <a:r>
              <a:rPr lang="ru-RU" dirty="0"/>
              <a:t>. </a:t>
            </a:r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652448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69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6918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3" name="Picture 3" descr="C:\Users\СВЕТЛАНКА\Desktop\Новая папка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28625" y="285750"/>
            <a:ext cx="87153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Реализация </a:t>
            </a:r>
            <a:r>
              <a:rPr lang="ru-RU" sz="2400" b="1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программы </a:t>
            </a:r>
            <a:r>
              <a:rPr lang="ru-RU" sz="2400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«Инициативное бюджетирование»</a:t>
            </a:r>
            <a:endParaRPr lang="ru-RU" sz="2400" b="1" dirty="0">
              <a:solidFill>
                <a:srgbClr val="00206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2" name="Номер слайда 11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78C8B5D-02FE-453B-85D9-CDEF8F4F2983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15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pic>
        <p:nvPicPr>
          <p:cNvPr id="166916" name="Picture 2" descr="Комсомольское СП-10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144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6918" name="Rectangle 12"/>
          <p:cNvSpPr>
            <a:spLocks noChangeArrowheads="1"/>
          </p:cNvSpPr>
          <p:nvPr/>
        </p:nvSpPr>
        <p:spPr bwMode="auto">
          <a:xfrm>
            <a:off x="-393" y="5927115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2544" y="1035430"/>
            <a:ext cx="9164005" cy="4582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51002" y="5601898"/>
            <a:ext cx="91436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«Благоустройство территории сквера на пересечении ул. Молодежная и пер. Осенний, хутора Тельман </a:t>
            </a:r>
            <a:r>
              <a:rPr lang="ru-RU" dirty="0" err="1"/>
              <a:t>Гулькевичского</a:t>
            </a:r>
            <a:r>
              <a:rPr lang="ru-RU" dirty="0"/>
              <a:t> района». Установлена тренажерная площадка с навесом и обустроен тротуар на территории сквера. Всего на реализацию всех мероприятий было затрачено 1 049, 954 </a:t>
            </a:r>
            <a:r>
              <a:rPr lang="ru-RU" dirty="0" err="1"/>
              <a:t>тыс.руб</a:t>
            </a:r>
            <a:r>
              <a:rPr lang="ru-RU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02738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69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6918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3" name="Picture 3" descr="C:\Users\СВЕТЛАНКА\Desktop\Новая папка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28625" y="285750"/>
            <a:ext cx="87153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Ремонт здания ДК </a:t>
            </a:r>
            <a:r>
              <a:rPr lang="ru-RU" sz="2400" b="1" dirty="0" err="1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х.Тельман</a:t>
            </a:r>
            <a:endParaRPr lang="ru-RU" sz="2400" b="1" dirty="0">
              <a:solidFill>
                <a:srgbClr val="00206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2" name="Номер слайда 11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78C8B5D-02FE-453B-85D9-CDEF8F4F2983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16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pic>
        <p:nvPicPr>
          <p:cNvPr id="166916" name="Picture 2" descr="Комсомольское СП-10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144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6918" name="Rectangle 12"/>
          <p:cNvSpPr>
            <a:spLocks noChangeArrowheads="1"/>
          </p:cNvSpPr>
          <p:nvPr/>
        </p:nvSpPr>
        <p:spPr bwMode="auto">
          <a:xfrm>
            <a:off x="-393" y="5927115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035430"/>
            <a:ext cx="9092605" cy="5170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161" y="6206292"/>
            <a:ext cx="91436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В 2020 году был проведен ремонт фасада здания ДК </a:t>
            </a:r>
            <a:r>
              <a:rPr lang="ru-RU" dirty="0" err="1"/>
              <a:t>х.Тельман</a:t>
            </a:r>
            <a:r>
              <a:rPr lang="ru-RU" dirty="0"/>
              <a:t> и заменены старые окна на пластиковые в филиале </a:t>
            </a:r>
            <a:r>
              <a:rPr lang="ru-RU" dirty="0" smtClean="0"/>
              <a:t>библиотеки на сумму 500,0 </a:t>
            </a:r>
            <a:r>
              <a:rPr lang="ru-RU" dirty="0" err="1" smtClean="0"/>
              <a:t>тыс.руб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7118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69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6918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F257873-8E97-45AB-837D-F857DA9CF4AF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17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pic>
        <p:nvPicPr>
          <p:cNvPr id="167938" name="Picture 3" descr="C:\Users\СВЕТЛАНКА\Desktop\Новая папка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7939" name="Picture 2" descr="Комсомольское СП-10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144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428750" y="0"/>
            <a:ext cx="8001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Благоустройство  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территории Комсомольского  сельского  поселения</a:t>
            </a:r>
            <a:r>
              <a:rPr lang="ru-RU" b="1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.</a:t>
            </a:r>
            <a:endParaRPr lang="ru-RU" dirty="0">
              <a:solidFill>
                <a:srgbClr val="00206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8780" y="6033184"/>
            <a:ext cx="89664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течение года проводились субботники по благоустройству и наведению санитарного порядка территорий. </a:t>
            </a:r>
            <a:r>
              <a:rPr lang="ru-RU" dirty="0"/>
              <a:t>Не однократно производилась уборка кладбища х. Тельман.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95" y="1052512"/>
            <a:ext cx="6640895" cy="4980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39952" y="1052513"/>
            <a:ext cx="5004048" cy="500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28749" y="1047245"/>
            <a:ext cx="6640893" cy="4980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F257873-8E97-45AB-837D-F857DA9CF4AF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18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pic>
        <p:nvPicPr>
          <p:cNvPr id="167938" name="Picture 3" descr="C:\Users\СВЕТЛАНКА\Desktop\Новая папка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7939" name="Picture 2" descr="Комсомольское СП-10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144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428750" y="0"/>
            <a:ext cx="8001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Благоустройство  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территории Комсомольского  сельского  поселения</a:t>
            </a:r>
            <a:r>
              <a:rPr lang="ru-RU" b="1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.</a:t>
            </a:r>
            <a:endParaRPr lang="ru-RU" dirty="0">
              <a:solidFill>
                <a:srgbClr val="00206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5013176"/>
            <a:ext cx="457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Силами МКУ Комсомольского сельского поселения были отремонтированы детские площадки, которые были поломаны неизвестными вандалами.</a:t>
            </a:r>
          </a:p>
        </p:txBody>
      </p:sp>
      <p:pic>
        <p:nvPicPr>
          <p:cNvPr id="2050" name="Picture 2" descr="F:\16.08.2019\001 Мои документы\1 КРИСТИНА\Сессии 3 созыва\2019\64 сессия от 18.02.2019\фото\IMG_6648-20-07-18-02-00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79897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user\Downloads\MyCollages (2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62290"/>
            <a:ext cx="4572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61" name="Picture 3" descr="C:\Users\СВЕТЛАНКА\Desktop\Новая папка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 flipH="1">
            <a:off x="428625" y="1010354"/>
            <a:ext cx="87153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7200"/>
            <a:r>
              <a:rPr lang="ru-RU" sz="1600" dirty="0"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smtClean="0"/>
              <a:t>Сотрудниками МКУ Комсомольского сельского поселения обкашивались обочины дорог, уничтожалась амброзия, проводились рейды по выявлению и уничтожению </a:t>
            </a:r>
            <a:r>
              <a:rPr lang="ru-RU" dirty="0" err="1" smtClean="0"/>
              <a:t>наркосодержащей</a:t>
            </a:r>
            <a:r>
              <a:rPr lang="ru-RU" dirty="0" smtClean="0"/>
              <a:t>   растительности (всего за год было проведено 21 рейда,  выявлено и уничтожено 3209 кустов). </a:t>
            </a:r>
            <a:endParaRPr lang="ru-RU" dirty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76375" y="188913"/>
            <a:ext cx="72342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Благоустройство  </a:t>
            </a:r>
          </a:p>
          <a:p>
            <a:pPr algn="ctr"/>
            <a:r>
              <a:rPr lang="ru-RU" sz="2400" b="1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территории Комсомольского  сельского  поселения</a:t>
            </a:r>
            <a:endParaRPr lang="ru-RU">
              <a:solidFill>
                <a:srgbClr val="00206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9" name="Номер слайда 8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CE60ACD1-7AF3-43A2-B343-F8ACF2007769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19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pic>
        <p:nvPicPr>
          <p:cNvPr id="168965" name="Picture 2" descr="Комсомольское СП-10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144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8354" name="Picture 2" descr="F:\1 КРИСТИНА\Сессии 3 созыва\2019\63 сессия от 09.02.2019\фото конопля\IMG_5898-29-06-18-03-12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286000"/>
            <a:ext cx="4355976" cy="4572000"/>
          </a:xfrm>
          <a:prstGeom prst="rect">
            <a:avLst/>
          </a:prstGeom>
          <a:noFill/>
        </p:spPr>
      </p:pic>
      <p:pic>
        <p:nvPicPr>
          <p:cNvPr id="228355" name="Picture 3" descr="F:\1 КРИСТИНА\Сессии 3 созыва\2019\63 сессия от 09.02.2019\фото конопля\IMG_5906-29-06-18-03-12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2286000"/>
            <a:ext cx="4572000" cy="4572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83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8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8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83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8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8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9EDCCEA8-30E1-4E16-9CD0-B0A3A37536F1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</a:t>
            </a:fld>
            <a:endParaRPr lang="ru-RU" sz="1200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14338" name="Rectangle 1"/>
          <p:cNvSpPr>
            <a:spLocks noChangeArrowheads="1"/>
          </p:cNvSpPr>
          <p:nvPr/>
        </p:nvSpPr>
        <p:spPr bwMode="auto">
          <a:xfrm>
            <a:off x="0" y="2623572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dirty="0"/>
              <a:t>Ежегодный отчет </a:t>
            </a:r>
          </a:p>
          <a:p>
            <a:pPr algn="ctr"/>
            <a:r>
              <a:rPr lang="ru-RU" sz="2400" b="1" dirty="0"/>
              <a:t>главы Комсомольского сельского поселения</a:t>
            </a:r>
          </a:p>
          <a:p>
            <a:pPr algn="ctr"/>
            <a:r>
              <a:rPr lang="ru-RU" sz="2400" b="1" dirty="0"/>
              <a:t>Гулькевичского района</a:t>
            </a:r>
          </a:p>
          <a:p>
            <a:pPr algn="ctr"/>
            <a:r>
              <a:rPr lang="ru-RU" sz="2400" b="1" dirty="0"/>
              <a:t>о результатах своей деятельности </a:t>
            </a:r>
          </a:p>
          <a:p>
            <a:pPr algn="ctr"/>
            <a:r>
              <a:rPr lang="ru-RU" sz="2400" b="1" dirty="0"/>
              <a:t>и деятельности администрации </a:t>
            </a:r>
          </a:p>
          <a:p>
            <a:pPr algn="ctr"/>
            <a:r>
              <a:rPr lang="ru-RU" sz="2400" b="1" dirty="0"/>
              <a:t>Комсомольского сельского поселения</a:t>
            </a:r>
          </a:p>
          <a:p>
            <a:pPr algn="ctr"/>
            <a:r>
              <a:rPr lang="ru-RU" sz="2400" b="1" dirty="0"/>
              <a:t>Гулькевичского района за </a:t>
            </a:r>
            <a:r>
              <a:rPr lang="ru-RU" sz="2400" b="1" dirty="0" smtClean="0"/>
              <a:t>2020 год</a:t>
            </a:r>
            <a:endParaRPr lang="ru-RU" sz="2400" b="1" dirty="0"/>
          </a:p>
        </p:txBody>
      </p:sp>
      <p:pic>
        <p:nvPicPr>
          <p:cNvPr id="14339" name="Picture 2" descr="E:\1448670367_1448526605_1448292062_ptqk4xya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75" y="5286375"/>
            <a:ext cx="15716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2" descr="Комсомольское СП-10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138" y="0"/>
            <a:ext cx="2595562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28947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61" name="Picture 3" descr="C:\Users\СВЕТЛАНКА\Desktop\Новая папка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 flipH="1">
            <a:off x="428625" y="1152525"/>
            <a:ext cx="87153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7200"/>
            <a:r>
              <a:rPr lang="ru-RU" sz="1600" dirty="0"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В течение весенне-летнего периода осуществлялась обработка территории поселения от кровососущих насекомых как силами СЭС, так и силами МКУ Комсомольского сельского поселения.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76375" y="188913"/>
            <a:ext cx="72342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Благоустройство  </a:t>
            </a:r>
          </a:p>
          <a:p>
            <a:pPr algn="ctr"/>
            <a:r>
              <a:rPr lang="ru-RU" sz="2400" b="1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территории Комсомольского  сельского  поселения</a:t>
            </a:r>
            <a:endParaRPr lang="ru-RU">
              <a:solidFill>
                <a:srgbClr val="00206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9" name="Номер слайда 8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CE60ACD1-7AF3-43A2-B343-F8ACF2007769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20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pic>
        <p:nvPicPr>
          <p:cNvPr id="168965" name="Picture 2" descr="Комсомольское СП-10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144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28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058852"/>
            <a:ext cx="4572000" cy="4662623"/>
          </a:xfrm>
          <a:prstGeom prst="rect">
            <a:avLst/>
          </a:prstGeom>
          <a:noFill/>
        </p:spPr>
      </p:pic>
      <p:pic>
        <p:nvPicPr>
          <p:cNvPr id="162820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8" b="10737"/>
          <a:stretch/>
        </p:blipFill>
        <p:spPr bwMode="auto">
          <a:xfrm>
            <a:off x="4786312" y="1902731"/>
            <a:ext cx="4211960" cy="481874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28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28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985" name="Picture 3" descr="C:\Users\СВЕТЛАНКА\Desktop\Новая папка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6A297AAE-439E-454D-8BB5-C7C92F7001E6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21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475656" y="110757"/>
            <a:ext cx="756084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99"/>
                </a:solidFill>
                <a:cs typeface="Times New Roman" pitchFamily="18" charset="0"/>
              </a:rPr>
              <a:t>Работа административной комиссии и </a:t>
            </a:r>
          </a:p>
          <a:p>
            <a:pPr algn="ctr"/>
            <a:r>
              <a:rPr lang="ru-RU" sz="2400" b="1" dirty="0" smtClean="0">
                <a:solidFill>
                  <a:srgbClr val="000099"/>
                </a:solidFill>
                <a:cs typeface="Times New Roman" pitchFamily="18" charset="0"/>
              </a:rPr>
              <a:t>Совета профилактики</a:t>
            </a:r>
            <a:endParaRPr lang="ru-RU" sz="2400" b="1" dirty="0">
              <a:solidFill>
                <a:srgbClr val="000099"/>
              </a:solidFill>
              <a:cs typeface="Times New Roman" pitchFamily="18" charset="0"/>
            </a:endParaRPr>
          </a:p>
        </p:txBody>
      </p:sp>
      <p:pic>
        <p:nvPicPr>
          <p:cNvPr id="169988" name="Picture 2" descr="Комсомольское СП-10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144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9991" name="Rectangle 17"/>
          <p:cNvSpPr>
            <a:spLocks noChangeArrowheads="1"/>
          </p:cNvSpPr>
          <p:nvPr/>
        </p:nvSpPr>
        <p:spPr bwMode="auto">
          <a:xfrm>
            <a:off x="0" y="5868879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dirty="0" smtClean="0"/>
              <a:t>За 2020 год на заседаниях административной комиссии рассмотрено 80 дел.</a:t>
            </a:r>
          </a:p>
          <a:p>
            <a:pPr algn="ctr"/>
            <a:r>
              <a:rPr lang="ru-RU" dirty="0" smtClean="0"/>
              <a:t>Проведено </a:t>
            </a:r>
            <a:r>
              <a:rPr lang="ru-RU" dirty="0"/>
              <a:t>12 </a:t>
            </a:r>
            <a:r>
              <a:rPr lang="ru-RU" dirty="0" smtClean="0"/>
              <a:t>заседаний Совета профилактики и 21 профилактическая беседа.</a:t>
            </a:r>
          </a:p>
        </p:txBody>
      </p:sp>
      <p:pic>
        <p:nvPicPr>
          <p:cNvPr id="161793" name="Picture 1" descr="F:\1 КРИСТИНА\Сессии 3 созыва\2019\63 сессия от 09.02.2019\мои\IMG_20181115_134450.jpg"/>
          <p:cNvPicPr>
            <a:picLocks noChangeAspect="1" noChangeArrowheads="1"/>
          </p:cNvPicPr>
          <p:nvPr/>
        </p:nvPicPr>
        <p:blipFill rotWithShape="1">
          <a:blip r:embed="rId5" cstate="print"/>
          <a:srcRect l="9624" r="12192"/>
          <a:stretch/>
        </p:blipFill>
        <p:spPr bwMode="auto">
          <a:xfrm>
            <a:off x="-8880" y="1052736"/>
            <a:ext cx="4933333" cy="4732413"/>
          </a:xfrm>
          <a:prstGeom prst="rect">
            <a:avLst/>
          </a:prstGeom>
          <a:noFill/>
        </p:spPr>
      </p:pic>
      <p:pic>
        <p:nvPicPr>
          <p:cNvPr id="3074" name="Picture 2" descr="F:\16.08.2019\001 Мои документы\1 КРИСТИНА\Сессии 3 созыва\2019\64 сессия от 18.02.2019\мои\IMG_20190226_090645-1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41" t="10981" b="4948"/>
          <a:stretch/>
        </p:blipFill>
        <p:spPr bwMode="auto">
          <a:xfrm>
            <a:off x="4636147" y="1052513"/>
            <a:ext cx="4507853" cy="4732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99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617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61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61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999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3A143073-17D1-4663-813B-D7C7B3B15CCE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22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pic>
        <p:nvPicPr>
          <p:cNvPr id="159752" name="Picture 3" descr="C:\Users\СВЕТЛАНКА\Desktop\Новая папка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9753" name="Picture 2" descr="Комсомольское СП-10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398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9754" name="Прямоугольник 6"/>
          <p:cNvSpPr>
            <a:spLocks noChangeArrowheads="1"/>
          </p:cNvSpPr>
          <p:nvPr/>
        </p:nvSpPr>
        <p:spPr bwMode="auto">
          <a:xfrm>
            <a:off x="1692275" y="188913"/>
            <a:ext cx="74517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cs typeface="Times New Roman" pitchFamily="18" charset="0"/>
              </a:rPr>
              <a:t>Динамика численности 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cs typeface="Times New Roman" pitchFamily="18" charset="0"/>
              </a:rPr>
              <a:t>Комсомольского сельского  поселения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1556240"/>
              </p:ext>
            </p:extLst>
          </p:nvPr>
        </p:nvGraphicFramePr>
        <p:xfrm>
          <a:off x="50800" y="526256"/>
          <a:ext cx="9042400" cy="62809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033" name="Picture 3" descr="C:\Users\СВЕТЛАНКА\Desktop\Новая папка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2034" name="Rectangle 13"/>
          <p:cNvSpPr>
            <a:spLocks noGrp="1"/>
          </p:cNvSpPr>
          <p:nvPr>
            <p:ph type="title" idx="4294967295"/>
          </p:nvPr>
        </p:nvSpPr>
        <p:spPr>
          <a:xfrm>
            <a:off x="914400" y="0"/>
            <a:ext cx="8229600" cy="1143000"/>
          </a:xfrm>
        </p:spPr>
        <p:txBody>
          <a:bodyPr/>
          <a:lstStyle/>
          <a:p>
            <a:r>
              <a:rPr lang="ru-RU" sz="3200" dirty="0" smtClean="0">
                <a:latin typeface="Times New Roman" pitchFamily="18" charset="0"/>
              </a:rPr>
              <a:t>Инфраструктура </a:t>
            </a:r>
            <a:endParaRPr lang="ru-RU" dirty="0" smtClean="0"/>
          </a:p>
        </p:txBody>
      </p:sp>
      <p:sp>
        <p:nvSpPr>
          <p:cNvPr id="172035" name="Rectangle 14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6" name="Номер слайда 5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E47DF82D-7EF0-45C0-B251-A6810746C052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23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172037" name="TextBox 6"/>
          <p:cNvSpPr txBox="1">
            <a:spLocks noChangeArrowheads="1"/>
          </p:cNvSpPr>
          <p:nvPr/>
        </p:nvSpPr>
        <p:spPr bwMode="auto">
          <a:xfrm>
            <a:off x="2143125" y="4714875"/>
            <a:ext cx="39290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2" name="Содержимое 8" descr="SDC13018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241739" y="3395640"/>
            <a:ext cx="4330261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72040" name="Picture 2" descr="Комсомольское СП-10г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2144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32" name="Picture 2" descr="C:\Users\Куриленко\Downloads\IMG_995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1052736"/>
            <a:ext cx="4427984" cy="2951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F:\16.08.2019\001 Мои документы\1 КРИСТИНА\Сессии 4 созыва\2021\отчетная\i (6) - копия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34"/>
          <a:stretch/>
        </p:blipFill>
        <p:spPr bwMode="auto">
          <a:xfrm>
            <a:off x="-3" y="1054674"/>
            <a:ext cx="5594111" cy="4750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user\Downloads\WhatsApp Image 2021-01-20 at 09.49.42.jpe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52" t="13121" r="12500" b="5990"/>
          <a:stretch/>
        </p:blipFill>
        <p:spPr bwMode="auto">
          <a:xfrm>
            <a:off x="3923928" y="3925199"/>
            <a:ext cx="5220072" cy="2950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63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05" name="Picture 3" descr="C:\Users\СВЕТЛАНКА\Desktop\Новая папка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C1FF24D4-DC5D-477C-B3F5-4EC35083BC18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24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116013" y="0"/>
            <a:ext cx="7670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algn="ctr"/>
            <a:r>
              <a:rPr lang="ru-RU" sz="2400" b="1" dirty="0">
                <a:solidFill>
                  <a:srgbClr val="002060"/>
                </a:solidFill>
                <a:cs typeface="Times New Roman" pitchFamily="18" charset="0"/>
              </a:rPr>
              <a:t>О</a:t>
            </a:r>
            <a:r>
              <a:rPr lang="ru-RU" sz="2400" b="1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рганизации досуга и обеспечени</a:t>
            </a:r>
            <a:r>
              <a:rPr lang="ru-RU" sz="2400" b="1" dirty="0">
                <a:solidFill>
                  <a:srgbClr val="002060"/>
                </a:solidFill>
                <a:cs typeface="Times New Roman" pitchFamily="18" charset="0"/>
              </a:rPr>
              <a:t>е</a:t>
            </a:r>
            <a:r>
              <a:rPr lang="ru-RU" sz="2400" b="1" dirty="0">
                <a:solidFill>
                  <a:srgbClr val="002060"/>
                </a:solidFill>
              </a:rPr>
              <a:t> жителей поселения услугами организации культуры</a:t>
            </a:r>
            <a:endParaRPr lang="ru-RU" sz="2400" b="1" dirty="0">
              <a:solidFill>
                <a:srgbClr val="002060"/>
              </a:solidFill>
              <a:latin typeface="Arial" charset="0"/>
            </a:endParaRPr>
          </a:p>
        </p:txBody>
      </p:sp>
      <p:pic>
        <p:nvPicPr>
          <p:cNvPr id="175108" name="Picture 2" descr="Комсомольское СП-10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144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690316"/>
            <a:ext cx="5556913" cy="4167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79610" y="1049457"/>
            <a:ext cx="5518778" cy="4139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056353"/>
            <a:ext cx="5392821" cy="435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36843" y="2277633"/>
            <a:ext cx="6107157" cy="4580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6965" y="1576242"/>
            <a:ext cx="8650070" cy="4780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828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177" name="Picture 3" descr="C:\Users\СВЕТЛАНКА\Desktop\Новая папка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1187450" y="214313"/>
            <a:ext cx="76708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7200" algn="ctr"/>
            <a:r>
              <a:rPr lang="ru-RU" sz="2400" b="1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Организация и осуществление мероприятий по работе с детьми и молодежью в поселении</a:t>
            </a:r>
            <a:endParaRPr lang="ru-RU" sz="2400">
              <a:solidFill>
                <a:srgbClr val="002060"/>
              </a:solidFill>
              <a:latin typeface="Arial" charset="0"/>
              <a:ea typeface="Calibri" pitchFamily="34" charset="0"/>
              <a:cs typeface="Arial" charset="0"/>
            </a:endParaRPr>
          </a:p>
        </p:txBody>
      </p:sp>
      <p:sp>
        <p:nvSpPr>
          <p:cNvPr id="10" name="Номер слайда 9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2848FC4-D13C-4573-B50A-EF9EDD940A4B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25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pic>
        <p:nvPicPr>
          <p:cNvPr id="178180" name="Picture 2" descr="Комсомольское СП-10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144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06922" y="1049870"/>
            <a:ext cx="4337078" cy="5789920"/>
          </a:xfrm>
          <a:prstGeom prst="rect">
            <a:avLst/>
          </a:prstGeom>
          <a:noFill/>
        </p:spPr>
      </p:pic>
      <p:pic>
        <p:nvPicPr>
          <p:cNvPr id="235524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33" y="1052735"/>
            <a:ext cx="4716187" cy="4701449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40"/>
          <a:stretch/>
        </p:blipFill>
        <p:spPr bwMode="auto">
          <a:xfrm>
            <a:off x="0" y="1044574"/>
            <a:ext cx="9144000" cy="581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355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35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35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355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35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35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177" name="Picture 3" descr="C:\Users\СВЕТЛАНКА\Desktop\Новая папка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1187450" y="214313"/>
            <a:ext cx="76708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7200" algn="ctr"/>
            <a:r>
              <a:rPr lang="ru-RU" sz="2400" b="1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Организация и осуществление мероприятий по работе с детьми и молодежью в поселении</a:t>
            </a:r>
            <a:endParaRPr lang="ru-RU" sz="2400">
              <a:solidFill>
                <a:srgbClr val="002060"/>
              </a:solidFill>
              <a:latin typeface="Arial" charset="0"/>
              <a:ea typeface="Calibri" pitchFamily="34" charset="0"/>
              <a:cs typeface="Arial" charset="0"/>
            </a:endParaRPr>
          </a:p>
        </p:txBody>
      </p:sp>
      <p:sp>
        <p:nvSpPr>
          <p:cNvPr id="10" name="Номер слайда 9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2848FC4-D13C-4573-B50A-EF9EDD940A4B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26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pic>
        <p:nvPicPr>
          <p:cNvPr id="178180" name="Picture 2" descr="Комсомольское СП-10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144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F:\16.08.2019\001 Мои документы\1 КРИСТИНА\Сессии 4 созыва\2021\отчетная\молодежка\6t79fpR80bQ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02"/>
          <a:stretch/>
        </p:blipFill>
        <p:spPr bwMode="auto">
          <a:xfrm>
            <a:off x="0" y="1057603"/>
            <a:ext cx="5183106" cy="4837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F:\16.08.2019\001 Мои документы\1 КРИСТИНА\Сессии 4 созыва\2021\отчетная\молодежка\jiw2aGwq_TI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53"/>
          <a:stretch/>
        </p:blipFill>
        <p:spPr bwMode="auto">
          <a:xfrm>
            <a:off x="4572000" y="1044575"/>
            <a:ext cx="4572000" cy="5813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7"/>
          <p:cNvSpPr>
            <a:spLocks noChangeArrowheads="1"/>
          </p:cNvSpPr>
          <p:nvPr/>
        </p:nvSpPr>
        <p:spPr bwMode="auto">
          <a:xfrm>
            <a:off x="-15506" y="5894685"/>
            <a:ext cx="514723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dirty="0" smtClean="0"/>
              <a:t>Работа, </a:t>
            </a:r>
            <a:r>
              <a:rPr lang="ru-RU" dirty="0"/>
              <a:t>направленная на профилактику правонарушений и преступлений среди несовершеннолетних.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481696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201" name="Picture 3" descr="C:\Users\СВЕТЛАНКА\Desktop\Новая папка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38" y="0"/>
            <a:ext cx="7358062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2500313" y="92075"/>
            <a:ext cx="664368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000" b="1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Организация проведения официальных физкультурно-оздоровительных и спортивных мероприятий поселения</a:t>
            </a:r>
            <a:endParaRPr lang="ru-RU" sz="2000">
              <a:solidFill>
                <a:srgbClr val="002060"/>
              </a:solidFill>
              <a:latin typeface="Arial" charset="0"/>
              <a:ea typeface="Calibri" pitchFamily="34" charset="0"/>
              <a:cs typeface="Arial" charset="0"/>
            </a:endParaRPr>
          </a:p>
        </p:txBody>
      </p:sp>
      <p:sp>
        <p:nvSpPr>
          <p:cNvPr id="9" name="Номер слайда 8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25135F7-6451-4510-93A1-6E5276572253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27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pic>
        <p:nvPicPr>
          <p:cNvPr id="179204" name="Picture 2" descr="Комсомольское СП-10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144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9137" name="Picture 1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56" t="9553" r="12974" b="23013"/>
          <a:stretch/>
        </p:blipFill>
        <p:spPr bwMode="auto">
          <a:xfrm>
            <a:off x="3321844" y="2965418"/>
            <a:ext cx="5822156" cy="3892582"/>
          </a:xfrm>
          <a:prstGeom prst="rect">
            <a:avLst/>
          </a:prstGeom>
          <a:noFill/>
        </p:spPr>
      </p:pic>
      <p:pic>
        <p:nvPicPr>
          <p:cNvPr id="7" name="Picture 1" descr="F:\1 КРИСТИНА\Сессии 3 созыва\2019\63 сессия от 09.02.2019\фото\DSC_173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24767" y="1113452"/>
            <a:ext cx="5846923" cy="3888432"/>
          </a:xfrm>
          <a:prstGeom prst="rect">
            <a:avLst/>
          </a:prstGeom>
          <a:noFill/>
        </p:spPr>
      </p:pic>
      <p:pic>
        <p:nvPicPr>
          <p:cNvPr id="2050" name="Picture 2" descr="F:\16.08.2019\001 Мои документы\1 КРИСТИНА\Сессии 4 созыва\2021\отчетная\иньшаков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52" r="24483" b="7916"/>
          <a:stretch/>
        </p:blipFill>
        <p:spPr bwMode="auto">
          <a:xfrm>
            <a:off x="2841318" y="2965418"/>
            <a:ext cx="3192676" cy="3892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19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19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19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201" name="Picture 3" descr="C:\Users\СВЕТЛАНКА\Desktop\Новая папка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38" y="0"/>
            <a:ext cx="7358062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2500313" y="92075"/>
            <a:ext cx="664368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000" b="1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Организация проведения официальных физкультурно-оздоровительных и спортивных мероприятий поселения</a:t>
            </a:r>
            <a:endParaRPr lang="ru-RU" sz="2000">
              <a:solidFill>
                <a:srgbClr val="002060"/>
              </a:solidFill>
              <a:latin typeface="Arial" charset="0"/>
              <a:ea typeface="Calibri" pitchFamily="34" charset="0"/>
              <a:cs typeface="Arial" charset="0"/>
            </a:endParaRPr>
          </a:p>
        </p:txBody>
      </p:sp>
      <p:sp>
        <p:nvSpPr>
          <p:cNvPr id="9" name="Номер слайда 8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25135F7-6451-4510-93A1-6E5276572253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28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pic>
        <p:nvPicPr>
          <p:cNvPr id="179204" name="Picture 2" descr="Комсомольское СП-10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144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C:\Users\user\Downloads\i (2)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36" b="15995"/>
          <a:stretch/>
        </p:blipFill>
        <p:spPr bwMode="auto">
          <a:xfrm>
            <a:off x="0" y="1108075"/>
            <a:ext cx="5292080" cy="3178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\Downloads\i (9)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30" r="9960"/>
          <a:stretch/>
        </p:blipFill>
        <p:spPr bwMode="auto">
          <a:xfrm>
            <a:off x="3419872" y="3073581"/>
            <a:ext cx="5724128" cy="378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17"/>
          <p:cNvSpPr>
            <a:spLocks noChangeArrowheads="1"/>
          </p:cNvSpPr>
          <p:nvPr/>
        </p:nvSpPr>
        <p:spPr bwMode="auto">
          <a:xfrm>
            <a:off x="-22989" y="4475675"/>
            <a:ext cx="3442861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dirty="0" smtClean="0">
                <a:cs typeface="Times New Roman" panose="02020603050405020304" pitchFamily="18" charset="0"/>
              </a:rPr>
              <a:t>Приобретен </a:t>
            </a:r>
            <a:r>
              <a:rPr lang="ru-RU" dirty="0">
                <a:cs typeface="Times New Roman" panose="02020603050405020304" pitchFamily="18" charset="0"/>
              </a:rPr>
              <a:t>спортинвентарь – теннисные столы, палатки, форма для футбольной команды, мячи, настольные игры (шашки, шахматы, нарды), инвентарь для проведения мероприятий по волейболу и бадминтону на общую сумму 300,0 </a:t>
            </a:r>
            <a:r>
              <a:rPr lang="ru-RU" dirty="0" err="1">
                <a:cs typeface="Times New Roman" panose="02020603050405020304" pitchFamily="18" charset="0"/>
              </a:rPr>
              <a:t>тыс.руб</a:t>
            </a:r>
            <a:r>
              <a:rPr lang="ru-RU" dirty="0">
                <a:cs typeface="Times New Roman" panose="02020603050405020304" pitchFamily="18" charset="0"/>
              </a:rPr>
              <a:t>.</a:t>
            </a:r>
            <a:endParaRPr lang="ru-RU" dirty="0" smtClean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27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225" name="Picture 3" descr="C:\Users\СВЕТЛАНКА\Desktop\Новая папка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80189" y="45243"/>
            <a:ext cx="91440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Номер слайда 8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06B4F97-5757-4647-93B1-03741AF21B97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29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180227" name="Прямоугольник 9"/>
          <p:cNvSpPr>
            <a:spLocks noChangeArrowheads="1"/>
          </p:cNvSpPr>
          <p:nvPr/>
        </p:nvSpPr>
        <p:spPr bwMode="auto">
          <a:xfrm>
            <a:off x="1475656" y="404664"/>
            <a:ext cx="735806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 smtClean="0"/>
              <a:t>Работа в области ГО и ЧС</a:t>
            </a:r>
            <a:endParaRPr lang="ru-RU" sz="2000" b="1" dirty="0">
              <a:solidFill>
                <a:srgbClr val="002060"/>
              </a:solidFill>
              <a:latin typeface="Arial" charset="0"/>
              <a:ea typeface="Calibri" pitchFamily="34" charset="0"/>
              <a:cs typeface="Arial" charset="0"/>
            </a:endParaRPr>
          </a:p>
        </p:txBody>
      </p:sp>
      <p:pic>
        <p:nvPicPr>
          <p:cNvPr id="180228" name="Picture 2" descr="Комсомольское СП-10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144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4695724" y="5380672"/>
            <a:ext cx="44482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В рамках борьбы с новой </a:t>
            </a:r>
            <a:r>
              <a:rPr lang="ru-RU" dirty="0" err="1"/>
              <a:t>коронавирусной</a:t>
            </a:r>
            <a:r>
              <a:rPr lang="ru-RU" dirty="0"/>
              <a:t> инфекцией силами МКУ регулярно проводилась дезинфекция территории общественного пользования Комсомольского сельского </a:t>
            </a:r>
            <a:r>
              <a:rPr lang="ru-RU" dirty="0" smtClean="0"/>
              <a:t>поселения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097441"/>
            <a:ext cx="4695725" cy="2643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:\16.08.2019\001 Мои документы\1 КРИСТИНА\Сессии 4 созыва\2021\отчетная\ковид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78" b="15880"/>
          <a:stretch/>
        </p:blipFill>
        <p:spPr bwMode="auto">
          <a:xfrm>
            <a:off x="-1" y="3741061"/>
            <a:ext cx="4573027" cy="3094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16.08.2019\001 Мои документы\1 КРИСТИНА\Сессии 4 созыва\2021\отчетная\ковид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824" y="1143000"/>
            <a:ext cx="4550993" cy="3406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0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27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828" name="Group 4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9450299"/>
              </p:ext>
            </p:extLst>
          </p:nvPr>
        </p:nvGraphicFramePr>
        <p:xfrm>
          <a:off x="89756" y="1772816"/>
          <a:ext cx="8964488" cy="4077005"/>
        </p:xfrm>
        <a:graphic>
          <a:graphicData uri="http://schemas.openxmlformats.org/drawingml/2006/table">
            <a:tbl>
              <a:tblPr/>
              <a:tblGrid>
                <a:gridCol w="3864823"/>
                <a:gridCol w="1274519"/>
                <a:gridCol w="1276106"/>
                <a:gridCol w="1274520"/>
                <a:gridCol w="1274520"/>
              </a:tblGrid>
              <a:tr h="7010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2017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2018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2019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2020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159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Поступило, </a:t>
                      </a:r>
                      <a:r>
                        <a:rPr kumimoji="0" 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тыс.руб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13366,7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11068,9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12111,2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15542,1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46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НДФЛ, </a:t>
                      </a:r>
                      <a:r>
                        <a:rPr kumimoji="0" 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тыс.руб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3157,9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2339,5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3004,0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3235,1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46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ЕСХН, тыс.руб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517,137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210,1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110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имущество, тыс.руб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627,6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542,7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767,4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853,6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Земельный налог, тыс. руб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3090,8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2519,791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2613,0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2638,2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7143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Арендная плата за имущество, тыс.руб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118,72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46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Расходы, </a:t>
                      </a:r>
                      <a:r>
                        <a:rPr kumimoji="0" 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тыс.руб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13661,1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10862,3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12329,4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14896,4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pic>
        <p:nvPicPr>
          <p:cNvPr id="16447" name="Picture 3" descr="C:\Users\СВЕТЛАНКА\Desktop\Новая папка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643063" y="285750"/>
            <a:ext cx="721518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Бюджет Комсомольского сельского </a:t>
            </a:r>
            <a:r>
              <a:rPr lang="ru-RU" sz="2400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поселения</a:t>
            </a:r>
          </a:p>
          <a:p>
            <a:pPr algn="ctr"/>
            <a:endParaRPr lang="ru-RU" sz="2400" dirty="0">
              <a:solidFill>
                <a:srgbClr val="00206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Номер слайда 6"/>
          <p:cNvSpPr txBox="1">
            <a:spLocks noGrp="1"/>
          </p:cNvSpPr>
          <p:nvPr/>
        </p:nvSpPr>
        <p:spPr>
          <a:xfrm>
            <a:off x="6011863" y="6092825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E6813228-E255-4A79-BAB7-4B4CBACD7A7F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pic>
        <p:nvPicPr>
          <p:cNvPr id="16450" name="Picture 2" descr="Комсомольское СП-10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144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35267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59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225" name="Picture 3" descr="C:\Users\СВЕТЛАНКА\Desktop\Новая папка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Номер слайда 8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06B4F97-5757-4647-93B1-03741AF21B97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30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180227" name="Прямоугольник 9"/>
          <p:cNvSpPr>
            <a:spLocks noChangeArrowheads="1"/>
          </p:cNvSpPr>
          <p:nvPr/>
        </p:nvSpPr>
        <p:spPr bwMode="auto">
          <a:xfrm>
            <a:off x="1475656" y="404664"/>
            <a:ext cx="735806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 smtClean="0"/>
              <a:t>Работа в области ГО и ЧС и пожарной безопасности:</a:t>
            </a:r>
            <a:endParaRPr lang="ru-RU" sz="2000" b="1" dirty="0">
              <a:solidFill>
                <a:srgbClr val="002060"/>
              </a:solidFill>
              <a:latin typeface="Arial" charset="0"/>
              <a:ea typeface="Calibri" pitchFamily="34" charset="0"/>
              <a:cs typeface="Arial" charset="0"/>
            </a:endParaRPr>
          </a:p>
        </p:txBody>
      </p:sp>
      <p:pic>
        <p:nvPicPr>
          <p:cNvPr id="180228" name="Picture 2" descr="Комсомольское СП-10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144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0" y="580790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области ГО и ЧС и пожарной безопасности: совместно с ТОС № 1 и ТОС № 2 проведены инструктажи населения по пожарной безопасности и чрезвычайным ситуациям: </a:t>
            </a:r>
            <a:endParaRPr lang="ru-RU" dirty="0" smtClean="0"/>
          </a:p>
          <a:p>
            <a:r>
              <a:rPr lang="ru-RU" dirty="0" smtClean="0"/>
              <a:t>п</a:t>
            </a:r>
            <a:r>
              <a:rPr lang="ru-RU" dirty="0"/>
              <a:t>. Комсомольский (выдано памяток – 950 шт.) и х. Тельман (выдано памяток – 750 шт.).</a:t>
            </a:r>
          </a:p>
        </p:txBody>
      </p:sp>
      <p:pic>
        <p:nvPicPr>
          <p:cNvPr id="5122" name="Picture 2" descr="C:\Users\user\Downloads\IMG_20210121_155345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52"/>
          <a:stretch/>
        </p:blipFill>
        <p:spPr bwMode="auto">
          <a:xfrm>
            <a:off x="4788024" y="1064930"/>
            <a:ext cx="4355976" cy="4759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user\Downloads\IMG_20200228_100610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546"/>
          <a:stretch/>
        </p:blipFill>
        <p:spPr bwMode="auto">
          <a:xfrm>
            <a:off x="107504" y="1040454"/>
            <a:ext cx="4680520" cy="4834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0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0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0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27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249" name="Picture 3" descr="C:\Users\СВЕТЛАНКА\Desktop\Новая папка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0" y="5398036"/>
            <a:ext cx="9156219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cs typeface="Times New Roman" pitchFamily="18" charset="0"/>
              </a:rPr>
              <a:t>   </a:t>
            </a:r>
            <a:r>
              <a:rPr lang="ru-RU" sz="2000" dirty="0"/>
              <a:t>Сотрудники администрации сельского поселения в своей работе стараются наиболее качественно и быстро решать вопросы  жителей поселения, в </a:t>
            </a:r>
            <a:r>
              <a:rPr lang="ru-RU" sz="2000" dirty="0" smtClean="0"/>
              <a:t>2020 </a:t>
            </a:r>
            <a:r>
              <a:rPr lang="ru-RU" sz="2000" dirty="0"/>
              <a:t>году были проведены сходы граждан по различным вопросам (вопрос по пастбищам, вывоз мусора </a:t>
            </a:r>
            <a:r>
              <a:rPr lang="ru-RU" sz="2000" dirty="0" err="1"/>
              <a:t>и.т.д</a:t>
            </a:r>
            <a:r>
              <a:rPr lang="ru-RU" sz="2000" dirty="0"/>
              <a:t>). Всего было проведено около 50 встреч.</a:t>
            </a:r>
            <a:endParaRPr lang="ru-RU" sz="2000" dirty="0">
              <a:cs typeface="Times New Roman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357313" y="0"/>
            <a:ext cx="780573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cs typeface="Times New Roman" pitchFamily="18" charset="0"/>
              </a:rPr>
              <a:t>Работа администрации  Комсомольского сельского 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cs typeface="Times New Roman" pitchFamily="18" charset="0"/>
              </a:rPr>
              <a:t>поселения с жителями поселения</a:t>
            </a:r>
          </a:p>
        </p:txBody>
      </p:sp>
      <p:sp>
        <p:nvSpPr>
          <p:cNvPr id="10" name="Номер слайда 9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355E0D99-F6A7-4551-B7C2-4D21F4C79399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31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pic>
        <p:nvPicPr>
          <p:cNvPr id="181253" name="Picture 2" descr="Комсомольское СП-10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144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4616" y="1081658"/>
            <a:ext cx="5443514" cy="4082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1081658"/>
            <a:ext cx="6441631" cy="4082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94" r="12947" b="14507"/>
          <a:stretch/>
        </p:blipFill>
        <p:spPr bwMode="auto">
          <a:xfrm>
            <a:off x="1438203" y="1052513"/>
            <a:ext cx="6279811" cy="4111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249" name="Picture 3" descr="C:\Users\СВЕТЛАНКА\Desktop\Новая папка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214438" y="230832"/>
            <a:ext cx="78057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cs typeface="Times New Roman" pitchFamily="18" charset="0"/>
              </a:rPr>
              <a:t>Работа ТОС</a:t>
            </a:r>
            <a:endParaRPr lang="ru-RU" sz="2400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sp>
        <p:nvSpPr>
          <p:cNvPr id="10" name="Номер слайда 9"/>
          <p:cNvSpPr txBox="1">
            <a:spLocks noGrp="1"/>
          </p:cNvSpPr>
          <p:nvPr/>
        </p:nvSpPr>
        <p:spPr>
          <a:xfrm>
            <a:off x="6721765" y="6340433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355E0D99-F6A7-4551-B7C2-4D21F4C79399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32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pic>
        <p:nvPicPr>
          <p:cNvPr id="181253" name="Picture 2" descr="Комсомольское СП-10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144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-17198" y="6137241"/>
            <a:ext cx="916119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Участие в </a:t>
            </a:r>
            <a:r>
              <a:rPr lang="ru-RU" sz="2000" dirty="0"/>
              <a:t>акциях и мероприятиях поселения «Сад памяти», «Испеки пирог и скажи Спасибо», «</a:t>
            </a:r>
            <a:r>
              <a:rPr lang="ru-RU" sz="2000" dirty="0" err="1"/>
              <a:t>Экостарт</a:t>
            </a:r>
            <a:r>
              <a:rPr lang="ru-RU" sz="2000" dirty="0" smtClean="0"/>
              <a:t>», участие </a:t>
            </a:r>
            <a:r>
              <a:rPr lang="ru-RU" sz="2000" dirty="0"/>
              <a:t>в наведении санитарного </a:t>
            </a:r>
            <a:r>
              <a:rPr lang="ru-RU" sz="2000" dirty="0" smtClean="0"/>
              <a:t>порядка</a:t>
            </a:r>
            <a:endParaRPr lang="ru-RU" sz="2000" dirty="0"/>
          </a:p>
        </p:txBody>
      </p:sp>
      <p:pic>
        <p:nvPicPr>
          <p:cNvPr id="4098" name="Picture 2" descr="F:\16.08.2019\001 Мои документы\1 КРИСТИНА\Сессии 4 созыва\2021\отчетная\фото для отчета\Новогодний переполох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9060" y="1058316"/>
            <a:ext cx="6764939" cy="5073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F:\16.08.2019\001 Мои документы\1 КРИСТИНА\Сессии 4 созыва\2021\отчетная\фото для отчета\Уборка территории кладбища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04" r="38272"/>
          <a:stretch/>
        </p:blipFill>
        <p:spPr bwMode="auto">
          <a:xfrm>
            <a:off x="11965" y="1052513"/>
            <a:ext cx="3688961" cy="5079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F:\16.08.2019\001 Мои документы\1 КРИСТИНА\Сессии 4 созыва\2021\отчетная\фото для отчета\Высадка фруктового сада в честь 75-летия в Великой Отечественной Войне 1941-1945 г.г.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3" b="17331"/>
          <a:stretch/>
        </p:blipFill>
        <p:spPr bwMode="auto">
          <a:xfrm>
            <a:off x="364527" y="1036422"/>
            <a:ext cx="8490838" cy="5095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5161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249" name="Picture 3" descr="C:\Users\СВЕТЛАНКА\Desktop\Новая папка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Номер слайда 9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355E0D99-F6A7-4551-B7C2-4D21F4C79399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33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pic>
        <p:nvPicPr>
          <p:cNvPr id="181253" name="Picture 2" descr="Комсомольское СП-10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144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-52424" y="3978921"/>
            <a:ext cx="383233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/>
              <a:t>В канун Нового года председателями ТОС </a:t>
            </a:r>
            <a:r>
              <a:rPr lang="ru-RU" sz="2000" dirty="0" smtClean="0"/>
              <a:t> поселения  Фроловой </a:t>
            </a:r>
            <a:r>
              <a:rPr lang="ru-RU" sz="2000" smtClean="0"/>
              <a:t>Ксенией и </a:t>
            </a:r>
            <a:endParaRPr lang="ru-RU" sz="2000" dirty="0" smtClean="0"/>
          </a:p>
          <a:p>
            <a:pPr algn="ctr"/>
            <a:r>
              <a:rPr lang="ru-RU" sz="2000" dirty="0" smtClean="0"/>
              <a:t>Игнатьевой  Натальей </a:t>
            </a:r>
          </a:p>
          <a:p>
            <a:pPr algn="ctr"/>
            <a:r>
              <a:rPr lang="ru-RU" sz="2000" dirty="0" smtClean="0"/>
              <a:t>при </a:t>
            </a:r>
            <a:r>
              <a:rPr lang="ru-RU" sz="2000" dirty="0"/>
              <a:t>участии активных жителей поселения была выпущена книга «Новогодние рецепты Комсомольского сельского поселения»</a:t>
            </a:r>
          </a:p>
        </p:txBody>
      </p:sp>
      <p:pic>
        <p:nvPicPr>
          <p:cNvPr id="5122" name="Picture 2" descr="F:\16.08.2019\001 Мои документы\1 КРИСТИНА\Сессии 4 созыва\2021\отчетная\фото для отчета\Выпуск книги рецептов ТОС №1 п. Комсомольский ТОС №2 х. Тельман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3214"/>
            <a:ext cx="5364088" cy="6859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214439" y="230832"/>
            <a:ext cx="270948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cs typeface="Times New Roman" pitchFamily="18" charset="0"/>
              </a:rPr>
              <a:t>Работа ТОС</a:t>
            </a:r>
            <a:endParaRPr lang="ru-RU" sz="2400" b="1" dirty="0">
              <a:solidFill>
                <a:srgbClr val="002060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7564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10C5988-FBCE-4D0C-A91F-E138AD5E25E2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34</a:t>
            </a:fld>
            <a:endParaRPr lang="ru-RU" sz="1200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182274" name="Rectangle 1"/>
          <p:cNvSpPr>
            <a:spLocks noChangeArrowheads="1"/>
          </p:cNvSpPr>
          <p:nvPr/>
        </p:nvSpPr>
        <p:spPr bwMode="auto">
          <a:xfrm>
            <a:off x="571500" y="3084513"/>
            <a:ext cx="85725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ru-RU" sz="2400"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360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82275" name="Picture 2" descr="Комсомольское СП-10ф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2276" name="TextBox 4"/>
          <p:cNvSpPr txBox="1">
            <a:spLocks noChangeArrowheads="1"/>
          </p:cNvSpPr>
          <p:nvPr/>
        </p:nvSpPr>
        <p:spPr bwMode="auto">
          <a:xfrm>
            <a:off x="0" y="1412875"/>
            <a:ext cx="9144000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cs typeface="Times New Roman" pitchFamily="18" charset="0"/>
              </a:rPr>
              <a:t>Планы на </a:t>
            </a:r>
            <a:r>
              <a:rPr lang="ru-RU" sz="3200" dirty="0" smtClean="0">
                <a:solidFill>
                  <a:srgbClr val="002060"/>
                </a:solidFill>
                <a:cs typeface="Times New Roman" pitchFamily="18" charset="0"/>
              </a:rPr>
              <a:t>2021 год</a:t>
            </a:r>
            <a:endParaRPr lang="ru-RU" sz="3200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/>
            <a:endParaRPr lang="ru-RU" sz="3600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/>
            <a:endParaRPr lang="ru-RU" sz="3600" dirty="0">
              <a:solidFill>
                <a:srgbClr val="002060"/>
              </a:solidFill>
              <a:cs typeface="Times New Roman" pitchFamily="18" charset="0"/>
            </a:endParaRPr>
          </a:p>
          <a:p>
            <a:endParaRPr lang="ru-RU" sz="2400" dirty="0">
              <a:cs typeface="Times New Roman" pitchFamily="18" charset="0"/>
            </a:endParaRPr>
          </a:p>
          <a:p>
            <a:endParaRPr lang="ru-RU" sz="3600" dirty="0">
              <a:latin typeface="Calibri" pitchFamily="34" charset="0"/>
            </a:endParaRPr>
          </a:p>
          <a:p>
            <a:pPr algn="ctr"/>
            <a:endParaRPr lang="ru-RU" sz="3600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/>
            <a:endParaRPr lang="ru-RU" sz="3600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0" y="1916832"/>
            <a:ext cx="914400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/>
              <a:t>1. В области дорожного хозяйства: </a:t>
            </a:r>
          </a:p>
          <a:p>
            <a:r>
              <a:rPr lang="ru-RU" dirty="0"/>
              <a:t>– капитальный ремонт дорожного полотна </a:t>
            </a:r>
            <a:r>
              <a:rPr lang="ru-RU" dirty="0" err="1"/>
              <a:t>пос.Комсомольский</a:t>
            </a:r>
            <a:r>
              <a:rPr lang="ru-RU" dirty="0"/>
              <a:t>, ул. Комсомольская;</a:t>
            </a:r>
          </a:p>
          <a:p>
            <a:r>
              <a:rPr lang="ru-RU" dirty="0"/>
              <a:t>- ямочный ремонт п. Комсомольский и х. Тельман;</a:t>
            </a:r>
          </a:p>
          <a:p>
            <a:r>
              <a:rPr lang="ru-RU" dirty="0"/>
              <a:t>- </a:t>
            </a:r>
            <a:r>
              <a:rPr lang="ru-RU" dirty="0" err="1"/>
              <a:t>грейдирование</a:t>
            </a:r>
            <a:r>
              <a:rPr lang="ru-RU" dirty="0"/>
              <a:t> х. Тельман </a:t>
            </a:r>
            <a:r>
              <a:rPr lang="ru-RU" dirty="0" err="1"/>
              <a:t>пер.Фрунзе</a:t>
            </a:r>
            <a:r>
              <a:rPr lang="ru-RU" dirty="0"/>
              <a:t>.</a:t>
            </a:r>
          </a:p>
          <a:p>
            <a:r>
              <a:rPr lang="ru-RU" dirty="0"/>
              <a:t>- нанесение дорожной разметки и обновление пешеходных переходов; </a:t>
            </a:r>
          </a:p>
          <a:p>
            <a:r>
              <a:rPr lang="ru-RU" dirty="0"/>
              <a:t>- установка дорожных знаков в соответствии с дислокацией;</a:t>
            </a:r>
          </a:p>
          <a:p>
            <a:r>
              <a:rPr lang="ru-RU" dirty="0"/>
              <a:t>- установка искусственной неровности;</a:t>
            </a:r>
          </a:p>
          <a:p>
            <a:r>
              <a:rPr lang="ru-RU" dirty="0"/>
              <a:t>- установка пешеходного перехода около ДС № 30 </a:t>
            </a:r>
            <a:r>
              <a:rPr lang="ru-RU" dirty="0" err="1"/>
              <a:t>пос.Комсомольский</a:t>
            </a:r>
            <a:r>
              <a:rPr lang="ru-RU" dirty="0"/>
              <a:t>.</a:t>
            </a:r>
          </a:p>
          <a:p>
            <a:r>
              <a:rPr lang="ru-RU" dirty="0"/>
              <a:t>- продолжить работу по замене старых светильников на современные светодиодные, а также провести линию СИП по части </a:t>
            </a:r>
            <a:r>
              <a:rPr lang="ru-RU" dirty="0" err="1"/>
              <a:t>ул.Садовой</a:t>
            </a:r>
            <a:r>
              <a:rPr lang="ru-RU" dirty="0"/>
              <a:t> </a:t>
            </a:r>
            <a:r>
              <a:rPr lang="ru-RU" dirty="0" err="1"/>
              <a:t>п.Комсомольский</a:t>
            </a:r>
            <a:r>
              <a:rPr lang="ru-RU" dirty="0"/>
              <a:t>.</a:t>
            </a:r>
          </a:p>
          <a:p>
            <a:r>
              <a:rPr lang="ru-RU" dirty="0"/>
              <a:t>2. Ремонт детских площадок.</a:t>
            </a:r>
          </a:p>
          <a:p>
            <a:r>
              <a:rPr lang="ru-RU" dirty="0"/>
              <a:t>3. Выполнить работы в рамках программы «Формирование комфортной городской среды».</a:t>
            </a:r>
          </a:p>
          <a:p>
            <a:r>
              <a:rPr lang="ru-RU" dirty="0"/>
              <a:t>4. Вступить в программу по инициативному </a:t>
            </a:r>
            <a:r>
              <a:rPr lang="ru-RU" dirty="0" smtClean="0"/>
              <a:t>бюджетированию с проектом  «</a:t>
            </a:r>
            <a:r>
              <a:rPr lang="ru-RU" dirty="0"/>
              <a:t>Благоустройство общественной территории по </a:t>
            </a:r>
            <a:r>
              <a:rPr lang="ru-RU" dirty="0" err="1"/>
              <a:t>ул.Комсомольская</a:t>
            </a:r>
            <a:r>
              <a:rPr lang="ru-RU" dirty="0"/>
              <a:t>, 1А поселка Комсомольского </a:t>
            </a:r>
            <a:r>
              <a:rPr lang="ru-RU" dirty="0" err="1"/>
              <a:t>Гулькевичского</a:t>
            </a:r>
            <a:r>
              <a:rPr lang="ru-RU" dirty="0"/>
              <a:t> района с размещением спортивной площадки». </a:t>
            </a:r>
            <a:endParaRPr lang="ru-RU" dirty="0" smtClean="0"/>
          </a:p>
          <a:p>
            <a:r>
              <a:rPr lang="ru-RU" dirty="0" smtClean="0"/>
              <a:t>5</a:t>
            </a:r>
            <a:r>
              <a:rPr lang="ru-RU" dirty="0"/>
              <a:t>. Ремонт здания администрации.</a:t>
            </a:r>
          </a:p>
          <a:p>
            <a:r>
              <a:rPr lang="ru-RU" dirty="0"/>
              <a:t>6. Изготовление ПСД на многофункциональную спортивную площадку.</a:t>
            </a:r>
          </a:p>
          <a:p>
            <a:r>
              <a:rPr lang="ru-RU" dirty="0" smtClean="0"/>
              <a:t>7. Работа </a:t>
            </a:r>
            <a:r>
              <a:rPr lang="ru-RU" dirty="0"/>
              <a:t>по благоустройству и наведению санитарного порядка в поселении. </a:t>
            </a:r>
          </a:p>
        </p:txBody>
      </p:sp>
    </p:spTree>
    <p:extLst>
      <p:ext uri="{BB962C8B-B14F-4D97-AF65-F5344CB8AC3E}">
        <p14:creationId xmlns:p14="http://schemas.microsoft.com/office/powerpoint/2010/main" val="3613512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22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6" grpId="0"/>
      <p:bldP spid="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C212A977-16F1-43F6-A53C-3D545771B30E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35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pic>
        <p:nvPicPr>
          <p:cNvPr id="183298" name="Picture 2" descr="Комсомольское СП-10ф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7145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3299" name="Rectangle 1"/>
          <p:cNvSpPr>
            <a:spLocks noChangeArrowheads="1"/>
          </p:cNvSpPr>
          <p:nvPr/>
        </p:nvSpPr>
        <p:spPr bwMode="auto">
          <a:xfrm>
            <a:off x="250825" y="0"/>
            <a:ext cx="84248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40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                     </a:t>
            </a:r>
            <a:r>
              <a:rPr lang="ru-RU" sz="2400" b="1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Благодарю за внимание. Доклад окончен</a:t>
            </a:r>
            <a:r>
              <a:rPr lang="ru-RU" sz="1600" b="1">
                <a:ea typeface="Calibri" pitchFamily="34" charset="0"/>
                <a:cs typeface="Times New Roman" pitchFamily="18" charset="0"/>
              </a:rPr>
              <a:t>.</a:t>
            </a:r>
            <a:r>
              <a:rPr lang="ru-RU" sz="1600">
                <a:ea typeface="Calibri" pitchFamily="34" charset="0"/>
                <a:cs typeface="Times New Roman" pitchFamily="18" charset="0"/>
              </a:rPr>
              <a:t>                         </a:t>
            </a:r>
            <a:endParaRPr lang="ru-RU">
              <a:latin typeface="Arial" charset="0"/>
              <a:ea typeface="Calibri" pitchFamily="34" charset="0"/>
              <a:cs typeface="Arial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9EDCCEA8-30E1-4E16-9CD0-B0A3A37536F1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36</a:t>
            </a:fld>
            <a:endParaRPr lang="ru-RU" sz="1200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14338" name="Rectangle 1"/>
          <p:cNvSpPr>
            <a:spLocks noChangeArrowheads="1"/>
          </p:cNvSpPr>
          <p:nvPr/>
        </p:nvSpPr>
        <p:spPr bwMode="auto">
          <a:xfrm>
            <a:off x="0" y="2623572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dirty="0"/>
              <a:t>Ежегодный отчет </a:t>
            </a:r>
          </a:p>
          <a:p>
            <a:pPr algn="ctr"/>
            <a:r>
              <a:rPr lang="ru-RU" sz="2400" b="1" dirty="0"/>
              <a:t>главы Комсомольского сельского поселения</a:t>
            </a:r>
          </a:p>
          <a:p>
            <a:pPr algn="ctr"/>
            <a:r>
              <a:rPr lang="ru-RU" sz="2400" b="1" dirty="0"/>
              <a:t>Гулькевичского района</a:t>
            </a:r>
          </a:p>
          <a:p>
            <a:pPr algn="ctr"/>
            <a:r>
              <a:rPr lang="ru-RU" sz="2400" b="1" dirty="0"/>
              <a:t>о результатах своей деятельности </a:t>
            </a:r>
          </a:p>
          <a:p>
            <a:pPr algn="ctr"/>
            <a:r>
              <a:rPr lang="ru-RU" sz="2400" b="1" dirty="0"/>
              <a:t>и деятельности администрации </a:t>
            </a:r>
          </a:p>
          <a:p>
            <a:pPr algn="ctr"/>
            <a:r>
              <a:rPr lang="ru-RU" sz="2400" b="1" dirty="0"/>
              <a:t>Комсомольского сельского поселения</a:t>
            </a:r>
          </a:p>
          <a:p>
            <a:pPr algn="ctr"/>
            <a:r>
              <a:rPr lang="ru-RU" sz="2400" b="1" dirty="0"/>
              <a:t>Гулькевичского района за </a:t>
            </a:r>
            <a:r>
              <a:rPr lang="ru-RU" sz="2400" b="1" dirty="0" smtClean="0"/>
              <a:t>2020 год</a:t>
            </a:r>
            <a:endParaRPr lang="ru-RU" sz="2400" b="1" dirty="0"/>
          </a:p>
        </p:txBody>
      </p:sp>
      <p:pic>
        <p:nvPicPr>
          <p:cNvPr id="14339" name="Picture 2" descr="E:\1448670367_1448526605_1448292062_ptqk4xya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75" y="5286375"/>
            <a:ext cx="15716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2" descr="Комсомольское СП-10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138" y="0"/>
            <a:ext cx="2595562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65868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A1BD03A-300B-474E-83AF-4724428D86F6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37</a:t>
            </a:fld>
            <a:endParaRPr lang="ru-RU" sz="1200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225282" name="Rectangle 1"/>
          <p:cNvSpPr>
            <a:spLocks noChangeArrowheads="1"/>
          </p:cNvSpPr>
          <p:nvPr/>
        </p:nvSpPr>
        <p:spPr bwMode="auto">
          <a:xfrm>
            <a:off x="571500" y="3084513"/>
            <a:ext cx="85725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ru-RU" sz="2400"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360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25283" name="Picture 2" descr="Комсомольское СП-10ф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11125" y="1785938"/>
            <a:ext cx="9032875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dirty="0">
                <a:solidFill>
                  <a:srgbClr val="002060"/>
                </a:solidFill>
                <a:cs typeface="Times New Roman" pitchFamily="18" charset="0"/>
              </a:rPr>
              <a:t>Депутат</a:t>
            </a:r>
          </a:p>
          <a:p>
            <a:pPr algn="ctr"/>
            <a:r>
              <a:rPr lang="ru-RU" sz="3600" dirty="0">
                <a:solidFill>
                  <a:srgbClr val="002060"/>
                </a:solidFill>
                <a:cs typeface="Times New Roman" pitchFamily="18" charset="0"/>
              </a:rPr>
              <a:t>  Комсомольского сельского поселения </a:t>
            </a:r>
            <a:r>
              <a:rPr lang="ru-RU" sz="3600" dirty="0" err="1">
                <a:solidFill>
                  <a:srgbClr val="002060"/>
                </a:solidFill>
                <a:cs typeface="Times New Roman" pitchFamily="18" charset="0"/>
              </a:rPr>
              <a:t>Гулькевичского</a:t>
            </a:r>
            <a:r>
              <a:rPr lang="ru-RU" sz="3600" dirty="0">
                <a:solidFill>
                  <a:srgbClr val="002060"/>
                </a:solidFill>
                <a:cs typeface="Times New Roman" pitchFamily="18" charset="0"/>
              </a:rPr>
              <a:t> района</a:t>
            </a:r>
          </a:p>
          <a:p>
            <a:pPr algn="ctr"/>
            <a:endParaRPr lang="ru-RU" sz="3600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/>
            <a:endParaRPr lang="ru-RU" sz="3600" b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cs typeface="Times New Roman" pitchFamily="18" charset="0"/>
              </a:rPr>
              <a:t>Фролова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cs typeface="Times New Roman" pitchFamily="18" charset="0"/>
              </a:rPr>
              <a:t>Ксения Васильевна</a:t>
            </a:r>
            <a:endParaRPr lang="ru-RU" sz="3600" b="1" dirty="0">
              <a:solidFill>
                <a:srgbClr val="002060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4069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B57E255-F9A2-41FC-9054-F7A309765A3A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38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184322" name="Rectangle 1"/>
          <p:cNvSpPr>
            <a:spLocks noChangeArrowheads="1"/>
          </p:cNvSpPr>
          <p:nvPr/>
        </p:nvSpPr>
        <p:spPr bwMode="auto">
          <a:xfrm>
            <a:off x="571500" y="3084513"/>
            <a:ext cx="85725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ru-RU" sz="2400"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360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84323" name="Picture 2" descr="Комсомольское СП-10ф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24" name="TextBox 4"/>
          <p:cNvSpPr txBox="1">
            <a:spLocks noChangeArrowheads="1"/>
          </p:cNvSpPr>
          <p:nvPr/>
        </p:nvSpPr>
        <p:spPr bwMode="auto">
          <a:xfrm>
            <a:off x="111125" y="2143125"/>
            <a:ext cx="90328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ru-RU" sz="3600" dirty="0" smtClean="0">
                <a:solidFill>
                  <a:srgbClr val="002060"/>
                </a:solidFill>
                <a:cs typeface="Times New Roman" pitchFamily="18" charset="0"/>
              </a:rPr>
              <a:t>Исполняющий обязанности главного врача </a:t>
            </a:r>
            <a:r>
              <a:rPr lang="ru-RU" sz="3600" dirty="0" err="1">
                <a:solidFill>
                  <a:srgbClr val="002060"/>
                </a:solidFill>
                <a:cs typeface="Times New Roman" pitchFamily="18" charset="0"/>
              </a:rPr>
              <a:t>Гулькевичской</a:t>
            </a:r>
            <a:r>
              <a:rPr lang="ru-RU" sz="3600" dirty="0">
                <a:solidFill>
                  <a:srgbClr val="002060"/>
                </a:solidFill>
                <a:cs typeface="Times New Roman" pitchFamily="18" charset="0"/>
              </a:rPr>
              <a:t> районной больницы </a:t>
            </a:r>
            <a:endParaRPr lang="ru-RU" sz="3600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algn="ctr"/>
            <a:endParaRPr lang="ru-RU" sz="3600" b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cs typeface="Times New Roman" pitchFamily="18" charset="0"/>
              </a:rPr>
              <a:t>Горошко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cs typeface="Times New Roman" pitchFamily="18" charset="0"/>
              </a:rPr>
              <a:t>Ольга Александровна</a:t>
            </a:r>
            <a:r>
              <a:rPr lang="ru-RU" sz="3600" dirty="0">
                <a:solidFill>
                  <a:srgbClr val="002060"/>
                </a:solidFill>
                <a:cs typeface="Times New Roman" pitchFamily="18" charset="0"/>
              </a:rPr>
              <a:t/>
            </a:r>
            <a:br>
              <a:rPr lang="ru-RU" sz="3600" dirty="0">
                <a:solidFill>
                  <a:srgbClr val="002060"/>
                </a:solidFill>
                <a:cs typeface="Times New Roman" pitchFamily="18" charset="0"/>
              </a:rPr>
            </a:br>
            <a:endParaRPr lang="ru-RU" sz="3600" b="1" dirty="0">
              <a:solidFill>
                <a:srgbClr val="002060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7648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Заголовок 1"/>
          <p:cNvSpPr>
            <a:spLocks noGrp="1"/>
          </p:cNvSpPr>
          <p:nvPr>
            <p:ph type="ctrTitle"/>
          </p:nvPr>
        </p:nvSpPr>
        <p:spPr>
          <a:xfrm>
            <a:off x="285750" y="1714500"/>
            <a:ext cx="8572500" cy="3643313"/>
          </a:xfrm>
        </p:spPr>
        <p:txBody>
          <a:bodyPr/>
          <a:lstStyle/>
          <a:p>
            <a:pPr eaLnBrk="1" hangingPunct="1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Светлана Андреевна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Юрова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заместитель главы муниципального образования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Гулькевичский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район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финансово-экономическим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вопросам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5347" name="Рисунок 3" descr="gulkevi1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63" y="7037"/>
            <a:ext cx="126523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8910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968B3EAD-1007-4B2B-9FC6-933E9CEDDE7D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4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pic>
        <p:nvPicPr>
          <p:cNvPr id="160776" name="Picture 3" descr="C:\Users\СВЕТЛАНКА\Desktop\Новая папка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0777" name="Picture 2" descr="Комсомольское СП-10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398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0778" name="Прямоугольник 6"/>
          <p:cNvSpPr>
            <a:spLocks noChangeArrowheads="1"/>
          </p:cNvSpPr>
          <p:nvPr/>
        </p:nvSpPr>
        <p:spPr bwMode="auto">
          <a:xfrm>
            <a:off x="1692275" y="188913"/>
            <a:ext cx="74517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cs typeface="Times New Roman" pitchFamily="18" charset="0"/>
              </a:rPr>
              <a:t>Расходы бюджета </a:t>
            </a:r>
            <a:r>
              <a:rPr lang="ru-RU" sz="2400" b="1">
                <a:solidFill>
                  <a:srgbClr val="002060"/>
                </a:solidFill>
                <a:cs typeface="Times New Roman" pitchFamily="18" charset="0"/>
              </a:rPr>
              <a:t>за </a:t>
            </a:r>
            <a:r>
              <a:rPr lang="ru-RU" sz="2400" b="1" smtClean="0">
                <a:solidFill>
                  <a:srgbClr val="002060"/>
                </a:solidFill>
                <a:cs typeface="Times New Roman" pitchFamily="18" charset="0"/>
              </a:rPr>
              <a:t>2020 </a:t>
            </a:r>
            <a:r>
              <a:rPr lang="ru-RU" sz="2400" b="1" dirty="0" smtClean="0">
                <a:solidFill>
                  <a:srgbClr val="002060"/>
                </a:solidFill>
                <a:cs typeface="Times New Roman" pitchFamily="18" charset="0"/>
              </a:rPr>
              <a:t>год</a:t>
            </a:r>
            <a:endParaRPr lang="ru-RU" sz="2400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graphicFrame>
        <p:nvGraphicFramePr>
          <p:cNvPr id="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6803183"/>
              </p:ext>
            </p:extLst>
          </p:nvPr>
        </p:nvGraphicFramePr>
        <p:xfrm>
          <a:off x="252412" y="1217613"/>
          <a:ext cx="8639175" cy="5503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BA8EFC18-1D03-4687-AD6E-57BAED3F4558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40</a:t>
            </a:fld>
            <a:endParaRPr lang="ru-RU" sz="1200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223234" name="Rectangle 1"/>
          <p:cNvSpPr>
            <a:spLocks noChangeArrowheads="1"/>
          </p:cNvSpPr>
          <p:nvPr/>
        </p:nvSpPr>
        <p:spPr bwMode="auto">
          <a:xfrm>
            <a:off x="0" y="2623572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dirty="0"/>
              <a:t>Ежегодный отчет </a:t>
            </a:r>
          </a:p>
          <a:p>
            <a:pPr algn="ctr"/>
            <a:r>
              <a:rPr lang="ru-RU" sz="2400" b="1" dirty="0"/>
              <a:t>главы Комсомольского сельского поселения</a:t>
            </a:r>
          </a:p>
          <a:p>
            <a:pPr algn="ctr"/>
            <a:r>
              <a:rPr lang="ru-RU" sz="2400" b="1" dirty="0" err="1"/>
              <a:t>Гулькевичского</a:t>
            </a:r>
            <a:r>
              <a:rPr lang="ru-RU" sz="2400" b="1" dirty="0"/>
              <a:t> района</a:t>
            </a:r>
          </a:p>
          <a:p>
            <a:pPr algn="ctr"/>
            <a:r>
              <a:rPr lang="ru-RU" sz="2400" b="1" dirty="0"/>
              <a:t>о результатах своей деятельности </a:t>
            </a:r>
          </a:p>
          <a:p>
            <a:pPr algn="ctr"/>
            <a:r>
              <a:rPr lang="ru-RU" sz="2400" b="1" dirty="0"/>
              <a:t>и деятельности администрации </a:t>
            </a:r>
          </a:p>
          <a:p>
            <a:pPr algn="ctr"/>
            <a:r>
              <a:rPr lang="ru-RU" sz="2400" b="1" dirty="0"/>
              <a:t>Комсомольского сельского поселения</a:t>
            </a:r>
          </a:p>
          <a:p>
            <a:pPr algn="ctr"/>
            <a:r>
              <a:rPr lang="ru-RU" sz="2400" b="1" dirty="0" err="1"/>
              <a:t>Гулькевичского</a:t>
            </a:r>
            <a:r>
              <a:rPr lang="ru-RU" sz="2400" b="1" dirty="0"/>
              <a:t> района за </a:t>
            </a:r>
            <a:r>
              <a:rPr lang="ru-RU" sz="2400" b="1" dirty="0" smtClean="0"/>
              <a:t>2020 </a:t>
            </a:r>
            <a:r>
              <a:rPr lang="ru-RU" sz="2400" b="1" dirty="0"/>
              <a:t>год</a:t>
            </a:r>
          </a:p>
        </p:txBody>
      </p:sp>
      <p:pic>
        <p:nvPicPr>
          <p:cNvPr id="223235" name="Picture 2" descr="E:\1448670367_1448526605_1448292062_ptqk4xya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75" y="5286375"/>
            <a:ext cx="15716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3236" name="Picture 2" descr="Комсомольское СП-10г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2138" y="0"/>
            <a:ext cx="2595562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50416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968FB305-BB35-4201-9B19-0DFFACBCB2C3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41</a:t>
            </a:fld>
            <a:endParaRPr lang="ru-RU" sz="1200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224258" name="Rectangle 1"/>
          <p:cNvSpPr>
            <a:spLocks noChangeArrowheads="1"/>
          </p:cNvSpPr>
          <p:nvPr/>
        </p:nvSpPr>
        <p:spPr bwMode="auto">
          <a:xfrm>
            <a:off x="571500" y="3084513"/>
            <a:ext cx="85725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ru-RU" sz="2400"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360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24259" name="Picture 2" descr="Комсомольское СП-10ф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111125" y="1785938"/>
            <a:ext cx="9032875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dirty="0">
                <a:solidFill>
                  <a:srgbClr val="002060"/>
                </a:solidFill>
                <a:cs typeface="Times New Roman" pitchFamily="18" charset="0"/>
              </a:rPr>
              <a:t>Депутат</a:t>
            </a:r>
          </a:p>
          <a:p>
            <a:pPr algn="ctr"/>
            <a:r>
              <a:rPr lang="ru-RU" sz="3600" dirty="0">
                <a:solidFill>
                  <a:srgbClr val="002060"/>
                </a:solidFill>
                <a:cs typeface="Times New Roman" pitchFamily="18" charset="0"/>
              </a:rPr>
              <a:t>  Комсомольского сельского поселения </a:t>
            </a:r>
            <a:r>
              <a:rPr lang="ru-RU" sz="3600" dirty="0" err="1">
                <a:solidFill>
                  <a:srgbClr val="002060"/>
                </a:solidFill>
                <a:cs typeface="Times New Roman" pitchFamily="18" charset="0"/>
              </a:rPr>
              <a:t>Гулькевичского</a:t>
            </a:r>
            <a:r>
              <a:rPr lang="ru-RU" sz="3600" dirty="0">
                <a:solidFill>
                  <a:srgbClr val="002060"/>
                </a:solidFill>
                <a:cs typeface="Times New Roman" pitchFamily="18" charset="0"/>
              </a:rPr>
              <a:t> района</a:t>
            </a:r>
          </a:p>
          <a:p>
            <a:pPr algn="ctr"/>
            <a:endParaRPr lang="ru-RU" sz="3600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/>
            <a:endParaRPr lang="ru-RU" sz="3600" b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/>
            <a:r>
              <a:rPr lang="ru-RU" sz="3600" b="1" dirty="0" err="1">
                <a:solidFill>
                  <a:srgbClr val="002060"/>
                </a:solidFill>
                <a:cs typeface="Times New Roman" pitchFamily="18" charset="0"/>
              </a:rPr>
              <a:t>Савинкина</a:t>
            </a:r>
            <a:r>
              <a:rPr lang="ru-RU" sz="3600" b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/>
            <a:r>
              <a:rPr lang="ru-RU" sz="3600" b="1" dirty="0">
                <a:solidFill>
                  <a:srgbClr val="002060"/>
                </a:solidFill>
                <a:cs typeface="Times New Roman" pitchFamily="18" charset="0"/>
              </a:rPr>
              <a:t>Анастасия Александровна</a:t>
            </a:r>
          </a:p>
        </p:txBody>
      </p:sp>
    </p:spTree>
    <p:extLst>
      <p:ext uri="{BB962C8B-B14F-4D97-AF65-F5344CB8AC3E}">
        <p14:creationId xmlns:p14="http://schemas.microsoft.com/office/powerpoint/2010/main" val="430269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BA8EFC18-1D03-4687-AD6E-57BAED3F4558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42</a:t>
            </a:fld>
            <a:endParaRPr lang="ru-RU" sz="1200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223234" name="Rectangle 1"/>
          <p:cNvSpPr>
            <a:spLocks noChangeArrowheads="1"/>
          </p:cNvSpPr>
          <p:nvPr/>
        </p:nvSpPr>
        <p:spPr bwMode="auto">
          <a:xfrm>
            <a:off x="0" y="2623572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dirty="0"/>
              <a:t>Ежегодный отчет </a:t>
            </a:r>
          </a:p>
          <a:p>
            <a:pPr algn="ctr"/>
            <a:r>
              <a:rPr lang="ru-RU" sz="2400" b="1" dirty="0"/>
              <a:t>главы Комсомольского сельского поселения</a:t>
            </a:r>
          </a:p>
          <a:p>
            <a:pPr algn="ctr"/>
            <a:r>
              <a:rPr lang="ru-RU" sz="2400" b="1" dirty="0" err="1"/>
              <a:t>Гулькевичского</a:t>
            </a:r>
            <a:r>
              <a:rPr lang="ru-RU" sz="2400" b="1" dirty="0"/>
              <a:t> района</a:t>
            </a:r>
          </a:p>
          <a:p>
            <a:pPr algn="ctr"/>
            <a:r>
              <a:rPr lang="ru-RU" sz="2400" b="1" dirty="0"/>
              <a:t>о результатах своей деятельности </a:t>
            </a:r>
          </a:p>
          <a:p>
            <a:pPr algn="ctr"/>
            <a:r>
              <a:rPr lang="ru-RU" sz="2400" b="1" dirty="0"/>
              <a:t>и деятельности администрации </a:t>
            </a:r>
          </a:p>
          <a:p>
            <a:pPr algn="ctr"/>
            <a:r>
              <a:rPr lang="ru-RU" sz="2400" b="1" dirty="0"/>
              <a:t>Комсомольского сельского поселения</a:t>
            </a:r>
          </a:p>
          <a:p>
            <a:pPr algn="ctr"/>
            <a:r>
              <a:rPr lang="ru-RU" sz="2400" b="1" dirty="0" err="1"/>
              <a:t>Гулькевичского</a:t>
            </a:r>
            <a:r>
              <a:rPr lang="ru-RU" sz="2400" b="1" dirty="0"/>
              <a:t> района за </a:t>
            </a:r>
            <a:r>
              <a:rPr lang="ru-RU" sz="2400" b="1" dirty="0" smtClean="0"/>
              <a:t>2020 </a:t>
            </a:r>
            <a:r>
              <a:rPr lang="ru-RU" sz="2400" b="1" dirty="0"/>
              <a:t>год</a:t>
            </a:r>
          </a:p>
        </p:txBody>
      </p:sp>
      <p:pic>
        <p:nvPicPr>
          <p:cNvPr id="223235" name="Picture 2" descr="E:\1448670367_1448526605_1448292062_ptqk4xya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75" y="5286375"/>
            <a:ext cx="15716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3236" name="Picture 2" descr="Комсомольское СП-10г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2138" y="0"/>
            <a:ext cx="2595562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0934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793" name="Picture 3" descr="C:\Users\СВЕТЛАНКА\Desktop\Новая папка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1794" name="Прямоугольник 4"/>
          <p:cNvSpPr>
            <a:spLocks noChangeArrowheads="1"/>
          </p:cNvSpPr>
          <p:nvPr/>
        </p:nvSpPr>
        <p:spPr bwMode="auto">
          <a:xfrm>
            <a:off x="1785938" y="214313"/>
            <a:ext cx="6429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latin typeface="Calibri" pitchFamily="34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cs typeface="Times New Roman" pitchFamily="18" charset="0"/>
              </a:rPr>
              <a:t>Развитие личных подсобных хозяйств</a:t>
            </a:r>
          </a:p>
        </p:txBody>
      </p:sp>
      <p:sp>
        <p:nvSpPr>
          <p:cNvPr id="9" name="Номер слайда 8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149E354-0AB5-4F78-A146-FA3811BDF59D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5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pic>
        <p:nvPicPr>
          <p:cNvPr id="161823" name="Picture 2" descr="Комсомольское СП-10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144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9" descr="DSCN4307"/>
          <p:cNvPicPr>
            <a:picLocks noChangeAspect="1" noChangeArrowheads="1"/>
          </p:cNvPicPr>
          <p:nvPr/>
        </p:nvPicPr>
        <p:blipFill rotWithShape="1">
          <a:blip r:embed="rId5" cstate="print"/>
          <a:srcRect l="10701" t="25732" r="16650" b="17384"/>
          <a:stretch/>
        </p:blipFill>
        <p:spPr bwMode="auto">
          <a:xfrm>
            <a:off x="0" y="1052513"/>
            <a:ext cx="8892480" cy="4605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-15470" y="5657671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Численность занятых в  личных подсобных хозяйствах </a:t>
            </a:r>
            <a:r>
              <a:rPr lang="ru-RU" dirty="0" smtClean="0"/>
              <a:t>764 </a:t>
            </a:r>
            <a:r>
              <a:rPr lang="ru-RU" dirty="0"/>
              <a:t>человека.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817" name="Picture 3" descr="C:\Users\СВЕТЛАНКА\Desktop\Новая папка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Номер слайда 8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951D50BD-117E-467C-83B1-313385021841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6</a:t>
            </a:fld>
            <a:endParaRPr lang="ru-RU" sz="1200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pic>
        <p:nvPicPr>
          <p:cNvPr id="162823" name="Picture 2" descr="Комсомольское СП-10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144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user\Downloads\WhatsApp Image 2021-01-20 at 09.49.42.jpe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52" t="13121" r="12500" b="5990"/>
          <a:stretch/>
        </p:blipFill>
        <p:spPr bwMode="auto">
          <a:xfrm>
            <a:off x="179511" y="1164991"/>
            <a:ext cx="8784977" cy="4965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33928" y="6130973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В январе 2020 года в п. </a:t>
            </a:r>
            <a:r>
              <a:rPr lang="ru-RU" dirty="0" smtClean="0"/>
              <a:t>Комсомольский </a:t>
            </a:r>
            <a:r>
              <a:rPr lang="ru-RU" dirty="0"/>
              <a:t>состоялось знаменательное событие для наших жителей – отрылся «Аптечный </a:t>
            </a:r>
            <a:r>
              <a:rPr lang="ru-RU" dirty="0" smtClean="0"/>
              <a:t>пункт», рук. </a:t>
            </a:r>
            <a:r>
              <a:rPr lang="ru-RU" dirty="0"/>
              <a:t>Халилова Олеся Александровна</a:t>
            </a:r>
            <a:endParaRPr lang="ru-RU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E30B1A7-9A04-41B6-A8C1-99FE66583C7F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7</a:t>
            </a:fld>
            <a:endParaRPr lang="ru-RU" sz="1200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pic>
        <p:nvPicPr>
          <p:cNvPr id="163844" name="Picture 3" descr="C:\Users\СВЕТЛАНКА\Desktop\Новая папка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45" name="Picture 2" descr="Комсомольское СП-10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144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46" name="Прямоугольник 8"/>
          <p:cNvSpPr>
            <a:spLocks noChangeArrowheads="1"/>
          </p:cNvSpPr>
          <p:nvPr/>
        </p:nvSpPr>
        <p:spPr bwMode="auto">
          <a:xfrm>
            <a:off x="1763713" y="404813"/>
            <a:ext cx="63373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cs typeface="Times New Roman" pitchFamily="18" charset="0"/>
              </a:rPr>
              <a:t>Жилищно-коммунальное хозяйство</a:t>
            </a:r>
            <a:endParaRPr lang="ru-RU" sz="2400" dirty="0">
              <a:latin typeface="Calibri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5561877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 smtClean="0"/>
              <a:t>Замена старых светильников на светодиодные. 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Всего было заменено 20 светильников на </a:t>
            </a:r>
            <a:r>
              <a:rPr lang="ru-RU" dirty="0" smtClean="0"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улицах в х. Тельман </a:t>
            </a:r>
            <a:r>
              <a:rPr lang="ru-RU" dirty="0" smtClean="0">
                <a:ea typeface="Calibri" pitchFamily="34" charset="0"/>
                <a:cs typeface="Times New Roman" pitchFamily="18" charset="0"/>
              </a:rPr>
              <a:t>и п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. Комсомольский. Дополнительно было установлено </a:t>
            </a:r>
            <a:endParaRPr lang="ru-RU" dirty="0" smtClean="0">
              <a:ea typeface="Calibri" pitchFamily="34" charset="0"/>
              <a:cs typeface="Times New Roman" pitchFamily="18" charset="0"/>
            </a:endParaRPr>
          </a:p>
          <a:p>
            <a:pPr lvl="0" algn="ctr"/>
            <a:r>
              <a:rPr lang="ru-RU" dirty="0" smtClean="0">
                <a:ea typeface="Calibri" pitchFamily="34" charset="0"/>
                <a:cs typeface="Times New Roman" pitchFamily="18" charset="0"/>
              </a:rPr>
              <a:t>9 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светильников по просьбам жителей. 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pic>
        <p:nvPicPr>
          <p:cNvPr id="1026" name="Picture 2" descr="F:\16.08.2019\001 Мои документы\1 КРИСТИНА\Сессии 4 созыва\2021\отчетная\СИП1.jpe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529"/>
          <a:stretch/>
        </p:blipFill>
        <p:spPr bwMode="auto">
          <a:xfrm>
            <a:off x="22884" y="1031004"/>
            <a:ext cx="4208861" cy="4515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530"/>
          <a:stretch/>
        </p:blipFill>
        <p:spPr bwMode="auto">
          <a:xfrm>
            <a:off x="4164839" y="1052513"/>
            <a:ext cx="4778112" cy="450936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5" name="Picture 3" descr="C:\Users\СВЕТЛАНКА\Desktop\Новая папка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28625" y="285750"/>
            <a:ext cx="87153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Организация дорожной деятельности в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Комсомольском сельском поселении </a:t>
            </a:r>
            <a:endParaRPr lang="ru-RU" sz="2400" b="1" dirty="0">
              <a:solidFill>
                <a:srgbClr val="00206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2" name="Номер слайда 11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E9A5D5D0-7D35-4C2B-8F26-4BD87ADE2B2F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8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pic>
        <p:nvPicPr>
          <p:cNvPr id="164868" name="Picture 2" descr="Комсомольское СП-10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144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872" name="Rectangle 18"/>
          <p:cNvSpPr>
            <a:spLocks noChangeArrowheads="1"/>
          </p:cNvSpPr>
          <p:nvPr/>
        </p:nvSpPr>
        <p:spPr bwMode="auto">
          <a:xfrm>
            <a:off x="-30421" y="5534561"/>
            <a:ext cx="915077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dirty="0"/>
              <a:t>В </a:t>
            </a:r>
            <a:r>
              <a:rPr lang="ru-RU" sz="2000" dirty="0" smtClean="0"/>
              <a:t>августе 2020 года произведен капитальный ремонт ул</a:t>
            </a:r>
            <a:r>
              <a:rPr lang="ru-RU" sz="2000" dirty="0"/>
              <a:t>. </a:t>
            </a:r>
            <a:r>
              <a:rPr lang="ru-RU" sz="2000" dirty="0" smtClean="0"/>
              <a:t>Комсомольская</a:t>
            </a:r>
          </a:p>
          <a:p>
            <a:pPr algn="ctr"/>
            <a:r>
              <a:rPr lang="ru-RU" sz="2000" dirty="0" smtClean="0"/>
              <a:t>от </a:t>
            </a:r>
            <a:r>
              <a:rPr lang="ru-RU" sz="2000" dirty="0" err="1"/>
              <a:t>а.д</a:t>
            </a:r>
            <a:r>
              <a:rPr lang="ru-RU" sz="2000" dirty="0"/>
              <a:t>. г. Гулькевичи – </a:t>
            </a:r>
            <a:r>
              <a:rPr lang="ru-RU" sz="2000" dirty="0" err="1" smtClean="0"/>
              <a:t>ст-ца</a:t>
            </a:r>
            <a:r>
              <a:rPr lang="ru-RU" sz="2000" dirty="0" smtClean="0"/>
              <a:t> </a:t>
            </a:r>
            <a:r>
              <a:rPr lang="ru-RU" sz="2000" dirty="0"/>
              <a:t>Скобелевская, протяженностью 0,298 </a:t>
            </a:r>
            <a:r>
              <a:rPr lang="ru-RU" sz="2000" dirty="0" smtClean="0"/>
              <a:t>км.</a:t>
            </a:r>
          </a:p>
          <a:p>
            <a:pPr algn="ctr"/>
            <a:r>
              <a:rPr lang="ru-RU" sz="2000" dirty="0" smtClean="0"/>
              <a:t>Цена </a:t>
            </a:r>
            <a:r>
              <a:rPr lang="ru-RU" sz="2000" dirty="0"/>
              <a:t>контракта составила 1 670,00 тыс. рублей, </a:t>
            </a:r>
            <a:endParaRPr lang="ru-RU" sz="2000" dirty="0" smtClean="0"/>
          </a:p>
          <a:p>
            <a:pPr algn="ctr"/>
            <a:r>
              <a:rPr lang="ru-RU" sz="2000" dirty="0" smtClean="0"/>
              <a:t>из </a:t>
            </a:r>
            <a:r>
              <a:rPr lang="ru-RU" sz="2000" dirty="0"/>
              <a:t>них краевые </a:t>
            </a:r>
            <a:r>
              <a:rPr lang="ru-RU" sz="2000" dirty="0" smtClean="0"/>
              <a:t>средства - 1</a:t>
            </a:r>
            <a:r>
              <a:rPr lang="ru-RU" sz="2000" dirty="0"/>
              <a:t> 619,999 </a:t>
            </a:r>
            <a:r>
              <a:rPr lang="ru-RU" sz="2000" dirty="0" err="1"/>
              <a:t>тыс.руб</a:t>
            </a:r>
            <a:r>
              <a:rPr lang="ru-RU" sz="2000" dirty="0"/>
              <a:t>, местные </a:t>
            </a:r>
            <a:r>
              <a:rPr lang="ru-RU" sz="2000" dirty="0" smtClean="0"/>
              <a:t>- 50</a:t>
            </a:r>
            <a:r>
              <a:rPr lang="ru-RU" sz="2000" dirty="0"/>
              <a:t>, 1 </a:t>
            </a:r>
            <a:r>
              <a:rPr lang="ru-RU" sz="2000" dirty="0" err="1"/>
              <a:t>тыс.руб</a:t>
            </a:r>
            <a:r>
              <a:rPr lang="ru-RU" sz="2000" dirty="0"/>
              <a:t>.</a:t>
            </a:r>
            <a:endParaRPr lang="ru-RU" sz="2000" dirty="0" smtClean="0"/>
          </a:p>
        </p:txBody>
      </p:sp>
      <p:pic>
        <p:nvPicPr>
          <p:cNvPr id="2" name="Picture 2" descr="F:\16.08.2019\001 Мои документы\1 КРИСТИНА\Сессии 4 созыва\2021\отчетная\WhatsApp Image 2020-12-24 at 10.09.10.jpe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79"/>
          <a:stretch/>
        </p:blipFill>
        <p:spPr bwMode="auto">
          <a:xfrm>
            <a:off x="4556" y="1071606"/>
            <a:ext cx="4345995" cy="3719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16.08.2019\001 Мои документы\1 КРИСТИНА\Сессии 4 созыва\2021\отчетная\WhatsApp Image 2020-12-24 at 10.07.58.jpe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99"/>
          <a:stretch/>
        </p:blipFill>
        <p:spPr bwMode="auto">
          <a:xfrm>
            <a:off x="4575385" y="1052513"/>
            <a:ext cx="4544964" cy="375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F:\16.08.2019\001 Мои документы\1 КРИСТИНА\Сессии 4 созыва\2021\отчетная\WhatsApp Image 2020-12-24 at 10.06.16.jpe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39" y="1116013"/>
            <a:ext cx="8784976" cy="441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5995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648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64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64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487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889" name="Picture 3" descr="C:\Users\СВЕТЛАНКА\Desktop\Новая папка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28625" y="285750"/>
            <a:ext cx="87153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Организация дорожной деятельности в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Комсомольском сельском поселении </a:t>
            </a:r>
            <a:endParaRPr lang="ru-RU" sz="2400" b="1" dirty="0">
              <a:solidFill>
                <a:srgbClr val="00206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2" name="Номер слайда 11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C417856F-5821-4A9E-B301-9FE24C82BA3B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9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pic>
        <p:nvPicPr>
          <p:cNvPr id="165892" name="Picture 2" descr="Комсомольское СП-10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144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099" y="1020276"/>
            <a:ext cx="7223631" cy="4491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22988" y="5781958"/>
            <a:ext cx="90730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Мероприятия  по ремонту дорожного покрытия в гравийном исполнении</a:t>
            </a:r>
          </a:p>
          <a:p>
            <a:pPr algn="ctr"/>
            <a:r>
              <a:rPr lang="ru-RU" dirty="0"/>
              <a:t>п. </a:t>
            </a:r>
            <a:r>
              <a:rPr lang="ru-RU" dirty="0" smtClean="0"/>
              <a:t>Комсомольский </a:t>
            </a:r>
            <a:r>
              <a:rPr lang="ru-RU" dirty="0"/>
              <a:t>пер. Восточный и </a:t>
            </a:r>
            <a:r>
              <a:rPr lang="ru-RU" dirty="0" err="1"/>
              <a:t>ул.Садовая</a:t>
            </a:r>
            <a:r>
              <a:rPr lang="ru-RU" dirty="0"/>
              <a:t> (общая протяженность 0,84 км, </a:t>
            </a:r>
          </a:p>
          <a:p>
            <a:pPr algn="ctr"/>
            <a:r>
              <a:rPr lang="ru-RU" dirty="0"/>
              <a:t>общая сумма 111,61 </a:t>
            </a:r>
            <a:r>
              <a:rPr lang="ru-RU" dirty="0" err="1"/>
              <a:t>тыс.руб</a:t>
            </a:r>
            <a:r>
              <a:rPr lang="ru-RU" dirty="0"/>
              <a:t>.)</a:t>
            </a: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03849" y="1057134"/>
            <a:ext cx="5940152" cy="4455114"/>
          </a:xfrm>
          <a:prstGeom prst="rect">
            <a:avLst/>
          </a:prstGeom>
          <a:noFill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2209" y="1042993"/>
            <a:ext cx="8079581" cy="4524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8037</TotalTime>
  <Words>1298</Words>
  <Application>Microsoft Office PowerPoint</Application>
  <PresentationFormat>Экран (4:3)</PresentationFormat>
  <Paragraphs>274</Paragraphs>
  <Slides>42</Slides>
  <Notes>36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Инфраструктура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Светлана Андреевна Юрова  заместитель главы муниципального образования Гулькевичский район по финансово-экономическим вопросам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Открытая сессия Скобелевского сельского поселения Гулькевичского района Ежегодный отчет главы «О результатах своей деятельности и деятельности администрации за 2017 год» Виктор Игоревич Кадькало</dc:title>
  <dc:creator>СМИ</dc:creator>
  <cp:lastModifiedBy>Пользователь</cp:lastModifiedBy>
  <cp:revision>441</cp:revision>
  <cp:lastPrinted>2021-01-22T06:44:12Z</cp:lastPrinted>
  <dcterms:created xsi:type="dcterms:W3CDTF">2018-01-26T08:57:46Z</dcterms:created>
  <dcterms:modified xsi:type="dcterms:W3CDTF">2021-01-29T06:27:34Z</dcterms:modified>
</cp:coreProperties>
</file>